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2" r:id="rId2"/>
  </p:sldMasterIdLst>
  <p:notesMasterIdLst>
    <p:notesMasterId r:id="rId28"/>
  </p:notesMasterIdLst>
  <p:sldIdLst>
    <p:sldId id="256" r:id="rId3"/>
    <p:sldId id="261" r:id="rId4"/>
    <p:sldId id="284" r:id="rId5"/>
    <p:sldId id="260" r:id="rId6"/>
    <p:sldId id="259" r:id="rId7"/>
    <p:sldId id="265" r:id="rId8"/>
    <p:sldId id="316" r:id="rId9"/>
    <p:sldId id="317" r:id="rId10"/>
    <p:sldId id="315" r:id="rId11"/>
    <p:sldId id="332" r:id="rId12"/>
    <p:sldId id="330" r:id="rId13"/>
    <p:sldId id="319" r:id="rId14"/>
    <p:sldId id="331" r:id="rId15"/>
    <p:sldId id="320" r:id="rId16"/>
    <p:sldId id="321" r:id="rId17"/>
    <p:sldId id="322" r:id="rId18"/>
    <p:sldId id="323" r:id="rId19"/>
    <p:sldId id="324" r:id="rId20"/>
    <p:sldId id="325" r:id="rId21"/>
    <p:sldId id="327" r:id="rId22"/>
    <p:sldId id="329" r:id="rId23"/>
    <p:sldId id="288" r:id="rId24"/>
    <p:sldId id="282" r:id="rId25"/>
    <p:sldId id="326" r:id="rId26"/>
    <p:sldId id="328" r:id="rId27"/>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Calibri Light" pitchFamily="34" charset="0"/>
        <a:ea typeface="+mn-ea"/>
        <a:cs typeface="Arial" charset="0"/>
      </a:defRPr>
    </a:lvl1pPr>
    <a:lvl2pPr marL="457200" algn="l" rtl="0" fontAlgn="base">
      <a:spcBef>
        <a:spcPct val="0"/>
      </a:spcBef>
      <a:spcAft>
        <a:spcPct val="0"/>
      </a:spcAft>
      <a:defRPr kern="1200">
        <a:solidFill>
          <a:schemeClr val="tx1"/>
        </a:solidFill>
        <a:latin typeface="Calibri Light" pitchFamily="34" charset="0"/>
        <a:ea typeface="+mn-ea"/>
        <a:cs typeface="Arial" charset="0"/>
      </a:defRPr>
    </a:lvl2pPr>
    <a:lvl3pPr marL="914400" algn="l" rtl="0" fontAlgn="base">
      <a:spcBef>
        <a:spcPct val="0"/>
      </a:spcBef>
      <a:spcAft>
        <a:spcPct val="0"/>
      </a:spcAft>
      <a:defRPr kern="1200">
        <a:solidFill>
          <a:schemeClr val="tx1"/>
        </a:solidFill>
        <a:latin typeface="Calibri Light" pitchFamily="34" charset="0"/>
        <a:ea typeface="+mn-ea"/>
        <a:cs typeface="Arial" charset="0"/>
      </a:defRPr>
    </a:lvl3pPr>
    <a:lvl4pPr marL="1371600" algn="l" rtl="0" fontAlgn="base">
      <a:spcBef>
        <a:spcPct val="0"/>
      </a:spcBef>
      <a:spcAft>
        <a:spcPct val="0"/>
      </a:spcAft>
      <a:defRPr kern="1200">
        <a:solidFill>
          <a:schemeClr val="tx1"/>
        </a:solidFill>
        <a:latin typeface="Calibri Light" pitchFamily="34" charset="0"/>
        <a:ea typeface="+mn-ea"/>
        <a:cs typeface="Arial" charset="0"/>
      </a:defRPr>
    </a:lvl4pPr>
    <a:lvl5pPr marL="1828800" algn="l" rtl="0" fontAlgn="base">
      <a:spcBef>
        <a:spcPct val="0"/>
      </a:spcBef>
      <a:spcAft>
        <a:spcPct val="0"/>
      </a:spcAft>
      <a:defRPr kern="1200">
        <a:solidFill>
          <a:schemeClr val="tx1"/>
        </a:solidFill>
        <a:latin typeface="Calibri Light" pitchFamily="34" charset="0"/>
        <a:ea typeface="+mn-ea"/>
        <a:cs typeface="Arial" charset="0"/>
      </a:defRPr>
    </a:lvl5pPr>
    <a:lvl6pPr marL="2286000" algn="l" defTabSz="914400" rtl="0" eaLnBrk="1" latinLnBrk="0" hangingPunct="1">
      <a:defRPr kern="1200">
        <a:solidFill>
          <a:schemeClr val="tx1"/>
        </a:solidFill>
        <a:latin typeface="Calibri Light" pitchFamily="34" charset="0"/>
        <a:ea typeface="+mn-ea"/>
        <a:cs typeface="Arial" charset="0"/>
      </a:defRPr>
    </a:lvl6pPr>
    <a:lvl7pPr marL="2743200" algn="l" defTabSz="914400" rtl="0" eaLnBrk="1" latinLnBrk="0" hangingPunct="1">
      <a:defRPr kern="1200">
        <a:solidFill>
          <a:schemeClr val="tx1"/>
        </a:solidFill>
        <a:latin typeface="Calibri Light" pitchFamily="34" charset="0"/>
        <a:ea typeface="+mn-ea"/>
        <a:cs typeface="Arial" charset="0"/>
      </a:defRPr>
    </a:lvl7pPr>
    <a:lvl8pPr marL="3200400" algn="l" defTabSz="914400" rtl="0" eaLnBrk="1" latinLnBrk="0" hangingPunct="1">
      <a:defRPr kern="1200">
        <a:solidFill>
          <a:schemeClr val="tx1"/>
        </a:solidFill>
        <a:latin typeface="Calibri Light" pitchFamily="34" charset="0"/>
        <a:ea typeface="+mn-ea"/>
        <a:cs typeface="Arial" charset="0"/>
      </a:defRPr>
    </a:lvl8pPr>
    <a:lvl9pPr marL="3657600" algn="l" defTabSz="914400" rtl="0" eaLnBrk="1" latinLnBrk="0" hangingPunct="1">
      <a:defRPr kern="1200">
        <a:solidFill>
          <a:schemeClr val="tx1"/>
        </a:solidFill>
        <a:latin typeface="Calibri Light" pitchFamily="34" charset="0"/>
        <a:ea typeface="+mn-ea"/>
        <a:cs typeface="Arial"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CCA"/>
    <a:srgbClr val="F8E3AE"/>
    <a:srgbClr val="F5D687"/>
    <a:srgbClr val="FCD49A"/>
    <a:srgbClr val="9DB0D6"/>
    <a:srgbClr val="EEF4FB"/>
    <a:srgbClr val="BF6501"/>
    <a:srgbClr val="9602BE"/>
    <a:srgbClr val="A2CCE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455" autoAdjust="0"/>
  </p:normalViewPr>
  <p:slideViewPr>
    <p:cSldViewPr snapToGrid="0">
      <p:cViewPr varScale="1">
        <p:scale>
          <a:sx n="46" d="100"/>
          <a:sy n="46" d="100"/>
        </p:scale>
        <p:origin x="29" y="3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543809-B8CA-44F2-830E-587C8CBB014A}"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de-DE"/>
        </a:p>
      </dgm:t>
    </dgm:pt>
    <dgm:pt modelId="{065E0AD3-0018-4C91-A096-389C26DB87B2}">
      <dgm:prSet/>
      <dgm:spPr/>
      <dgm:t>
        <a:bodyPr/>
        <a:lstStyle/>
        <a:p>
          <a:endParaRPr lang="de-DE"/>
        </a:p>
      </dgm:t>
    </dgm:pt>
    <dgm:pt modelId="{0F750679-3C2A-4E5D-B454-3111FE4050EE}" type="parTrans" cxnId="{1B041ADE-4021-4D29-BDDB-260E53969FFF}">
      <dgm:prSet/>
      <dgm:spPr/>
      <dgm:t>
        <a:bodyPr/>
        <a:lstStyle/>
        <a:p>
          <a:endParaRPr lang="de-DE"/>
        </a:p>
      </dgm:t>
    </dgm:pt>
    <dgm:pt modelId="{CE85D92E-6A47-4265-8D7F-B46CD9A12594}" type="sibTrans" cxnId="{1B041ADE-4021-4D29-BDDB-260E53969FFF}">
      <dgm:prSet/>
      <dgm:spPr>
        <a:blipFill rotWithShape="1">
          <a:blip xmlns:r="http://schemas.openxmlformats.org/officeDocument/2006/relationships" r:embed="rId1"/>
          <a:stretch>
            <a:fillRect/>
          </a:stretch>
        </a:blipFill>
        <a:ln w="28575">
          <a:solidFill>
            <a:schemeClr val="tx1"/>
          </a:solidFill>
        </a:ln>
      </dgm:spPr>
      <dgm:t>
        <a:bodyPr/>
        <a:lstStyle/>
        <a:p>
          <a:endParaRPr lang="de-DE"/>
        </a:p>
      </dgm:t>
    </dgm:pt>
    <dgm:pt modelId="{2B50E065-2383-459B-AB70-0734CB37998D}">
      <dgm:prSet phldrT="[Text]" custT="1"/>
      <dgm:spPr/>
      <dgm:t>
        <a:bodyPr/>
        <a:lstStyle/>
        <a:p>
          <a:r>
            <a:rPr lang="en-US" sz="1600" b="1" noProof="0" dirty="0" smtClean="0">
              <a:solidFill>
                <a:schemeClr val="tx1"/>
              </a:solidFill>
            </a:rPr>
            <a:t>assess general brain health</a:t>
          </a:r>
          <a:endParaRPr lang="en-US" sz="1600" b="1" noProof="0" dirty="0">
            <a:solidFill>
              <a:schemeClr val="tx1"/>
            </a:solidFill>
          </a:endParaRPr>
        </a:p>
      </dgm:t>
    </dgm:pt>
    <dgm:pt modelId="{55A8B3AB-5F7C-4D52-8CC1-3B4BA3467AB9}" type="parTrans" cxnId="{4EE0D91A-8537-449F-8EE5-58019D41AED2}">
      <dgm:prSet/>
      <dgm:spPr/>
      <dgm:t>
        <a:bodyPr/>
        <a:lstStyle/>
        <a:p>
          <a:endParaRPr lang="de-DE"/>
        </a:p>
      </dgm:t>
    </dgm:pt>
    <dgm:pt modelId="{D6863291-0EB4-45DC-920B-163DB7950B7C}" type="sibTrans" cxnId="{4EE0D91A-8537-449F-8EE5-58019D41AED2}">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8575">
          <a:solidFill>
            <a:schemeClr val="tx1"/>
          </a:solidFill>
        </a:ln>
      </dgm:spPr>
      <dgm:t>
        <a:bodyPr/>
        <a:lstStyle/>
        <a:p>
          <a:endParaRPr lang="de-DE"/>
        </a:p>
      </dgm:t>
    </dgm:pt>
    <dgm:pt modelId="{FCE5C77E-8AB8-4B8C-9197-E8519BE9B0B0}">
      <dgm:prSet phldrT="[Text]" custT="1"/>
      <dgm:spPr/>
      <dgm:t>
        <a:bodyPr/>
        <a:lstStyle/>
        <a:p>
          <a:r>
            <a:rPr lang="en-US" sz="1600" b="1" noProof="0" dirty="0" smtClean="0"/>
            <a:t>detect disorders before symptom onset</a:t>
          </a:r>
          <a:endParaRPr lang="en-US" sz="1600" b="1" noProof="0" dirty="0"/>
        </a:p>
      </dgm:t>
    </dgm:pt>
    <dgm:pt modelId="{24F86B85-1F10-4F83-908B-AAA89F527A54}" type="parTrans" cxnId="{A4B22524-3887-4B8B-9CE7-6BB636BB2BA6}">
      <dgm:prSet/>
      <dgm:spPr/>
      <dgm:t>
        <a:bodyPr/>
        <a:lstStyle/>
        <a:p>
          <a:endParaRPr lang="de-DE"/>
        </a:p>
      </dgm:t>
    </dgm:pt>
    <dgm:pt modelId="{07BA3E7B-9DDF-4B50-8B61-65227CAFD46B}" type="sibTrans" cxnId="{A4B22524-3887-4B8B-9CE7-6BB636BB2BA6}">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9000" r="-9000"/>
          </a:stretch>
        </a:blipFill>
        <a:ln w="28575">
          <a:solidFill>
            <a:schemeClr val="tx1"/>
          </a:solidFill>
        </a:ln>
      </dgm:spPr>
      <dgm:t>
        <a:bodyPr/>
        <a:lstStyle/>
        <a:p>
          <a:endParaRPr lang="de-DE"/>
        </a:p>
      </dgm:t>
    </dgm:pt>
    <dgm:pt modelId="{C1D8C30B-79A7-4B73-A5C4-FB05F311D27F}">
      <dgm:prSet phldrT="[Text]" custT="1"/>
      <dgm:spPr/>
      <dgm:t>
        <a:bodyPr/>
        <a:lstStyle/>
        <a:p>
          <a:r>
            <a:rPr lang="en-US" sz="1600" b="1" noProof="0" dirty="0" smtClean="0">
              <a:solidFill>
                <a:schemeClr val="tx1"/>
              </a:solidFill>
            </a:rPr>
            <a:t>support differential diagnosis</a:t>
          </a:r>
          <a:endParaRPr lang="en-US" sz="1600" b="1" noProof="0" dirty="0">
            <a:solidFill>
              <a:schemeClr val="tx1"/>
            </a:solidFill>
          </a:endParaRPr>
        </a:p>
      </dgm:t>
    </dgm:pt>
    <dgm:pt modelId="{CF07D54D-BB93-4F94-9114-D180FF5C1117}" type="parTrans" cxnId="{A9980AA7-24BE-48F3-9869-C63E797F9407}">
      <dgm:prSet/>
      <dgm:spPr/>
      <dgm:t>
        <a:bodyPr/>
        <a:lstStyle/>
        <a:p>
          <a:endParaRPr lang="de-DE"/>
        </a:p>
      </dgm:t>
    </dgm:pt>
    <dgm:pt modelId="{32F72CB3-8FC9-416B-9B08-864F927BB651}" type="sibTrans" cxnId="{A9980AA7-24BE-48F3-9869-C63E797F9407}">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28575">
          <a:solidFill>
            <a:schemeClr val="tx1"/>
          </a:solidFill>
        </a:ln>
      </dgm:spPr>
      <dgm:t>
        <a:bodyPr/>
        <a:lstStyle/>
        <a:p>
          <a:endParaRPr lang="de-DE"/>
        </a:p>
      </dgm:t>
    </dgm:pt>
    <dgm:pt modelId="{22EBF162-E8B1-466A-9FB8-74775B00522A}" type="pres">
      <dgm:prSet presAssocID="{56543809-B8CA-44F2-830E-587C8CBB014A}" presName="Name0" presStyleCnt="0">
        <dgm:presLayoutVars>
          <dgm:chMax val="7"/>
          <dgm:chPref val="7"/>
          <dgm:dir/>
        </dgm:presLayoutVars>
      </dgm:prSet>
      <dgm:spPr/>
      <dgm:t>
        <a:bodyPr/>
        <a:lstStyle/>
        <a:p>
          <a:endParaRPr lang="de-DE"/>
        </a:p>
      </dgm:t>
    </dgm:pt>
    <dgm:pt modelId="{1489AD0A-8CE2-4887-848D-D448A300DC40}" type="pres">
      <dgm:prSet presAssocID="{56543809-B8CA-44F2-830E-587C8CBB014A}" presName="Name1" presStyleCnt="0"/>
      <dgm:spPr/>
    </dgm:pt>
    <dgm:pt modelId="{9C39C95A-94F4-4948-A310-415F662C17FC}" type="pres">
      <dgm:prSet presAssocID="{CE85D92E-6A47-4265-8D7F-B46CD9A12594}" presName="picture_1" presStyleCnt="0"/>
      <dgm:spPr/>
    </dgm:pt>
    <dgm:pt modelId="{6A7DBF95-ED17-4396-B6E9-B0BD2B07F598}" type="pres">
      <dgm:prSet presAssocID="{CE85D92E-6A47-4265-8D7F-B46CD9A12594}" presName="pictureRepeatNode" presStyleLbl="alignImgPlace1" presStyleIdx="0" presStyleCnt="4" custScaleX="84571" custScaleY="80919"/>
      <dgm:spPr/>
      <dgm:t>
        <a:bodyPr/>
        <a:lstStyle/>
        <a:p>
          <a:endParaRPr lang="de-DE"/>
        </a:p>
      </dgm:t>
    </dgm:pt>
    <dgm:pt modelId="{FCCBB5A9-F293-4EE7-ABFD-423694032005}" type="pres">
      <dgm:prSet presAssocID="{065E0AD3-0018-4C91-A096-389C26DB87B2}" presName="text_1" presStyleLbl="node1" presStyleIdx="0" presStyleCnt="0">
        <dgm:presLayoutVars>
          <dgm:bulletEnabled val="1"/>
        </dgm:presLayoutVars>
      </dgm:prSet>
      <dgm:spPr/>
      <dgm:t>
        <a:bodyPr/>
        <a:lstStyle/>
        <a:p>
          <a:endParaRPr lang="de-DE"/>
        </a:p>
      </dgm:t>
    </dgm:pt>
    <dgm:pt modelId="{896387C1-98B6-4D3F-A942-DEC5EF01F654}" type="pres">
      <dgm:prSet presAssocID="{D6863291-0EB4-45DC-920B-163DB7950B7C}" presName="picture_2" presStyleCnt="0"/>
      <dgm:spPr/>
    </dgm:pt>
    <dgm:pt modelId="{F388DA64-260B-4638-A91A-0925FF9CEB11}" type="pres">
      <dgm:prSet presAssocID="{D6863291-0EB4-45DC-920B-163DB7950B7C}" presName="pictureRepeatNode" presStyleLbl="alignImgPlace1" presStyleIdx="1" presStyleCnt="4"/>
      <dgm:spPr/>
      <dgm:t>
        <a:bodyPr/>
        <a:lstStyle/>
        <a:p>
          <a:endParaRPr lang="de-DE"/>
        </a:p>
      </dgm:t>
    </dgm:pt>
    <dgm:pt modelId="{E6CA0CAF-9D50-4C91-AF30-D3D8CAE60921}" type="pres">
      <dgm:prSet presAssocID="{2B50E065-2383-459B-AB70-0734CB37998D}" presName="line_2" presStyleLbl="parChTrans1D1" presStyleIdx="0" presStyleCnt="3"/>
      <dgm:spPr>
        <a:ln w="12700">
          <a:solidFill>
            <a:schemeClr val="tx1">
              <a:lumMod val="50000"/>
              <a:lumOff val="50000"/>
            </a:schemeClr>
          </a:solidFill>
        </a:ln>
      </dgm:spPr>
    </dgm:pt>
    <dgm:pt modelId="{9064C6D7-085B-40AF-AE65-E232305B5581}" type="pres">
      <dgm:prSet presAssocID="{2B50E065-2383-459B-AB70-0734CB37998D}" presName="textparent_2" presStyleLbl="node1" presStyleIdx="0" presStyleCnt="0"/>
      <dgm:spPr/>
    </dgm:pt>
    <dgm:pt modelId="{01736869-5109-4B2D-BFF0-A1D0636217A6}" type="pres">
      <dgm:prSet presAssocID="{2B50E065-2383-459B-AB70-0734CB37998D}" presName="text_2" presStyleLbl="revTx" presStyleIdx="0" presStyleCnt="3" custScaleX="1054768" custLinFactX="5730" custLinFactNeighborX="100000">
        <dgm:presLayoutVars>
          <dgm:bulletEnabled val="1"/>
        </dgm:presLayoutVars>
      </dgm:prSet>
      <dgm:spPr/>
      <dgm:t>
        <a:bodyPr/>
        <a:lstStyle/>
        <a:p>
          <a:endParaRPr lang="de-DE"/>
        </a:p>
      </dgm:t>
    </dgm:pt>
    <dgm:pt modelId="{F39086E7-84DF-4767-BE29-7CC7AFA3E68A}" type="pres">
      <dgm:prSet presAssocID="{07BA3E7B-9DDF-4B50-8B61-65227CAFD46B}" presName="picture_3" presStyleCnt="0"/>
      <dgm:spPr/>
    </dgm:pt>
    <dgm:pt modelId="{D4F7FAD7-BD34-4B22-A3B1-01A24ABC3B3A}" type="pres">
      <dgm:prSet presAssocID="{07BA3E7B-9DDF-4B50-8B61-65227CAFD46B}" presName="pictureRepeatNode" presStyleLbl="alignImgPlace1" presStyleIdx="2" presStyleCnt="4"/>
      <dgm:spPr/>
      <dgm:t>
        <a:bodyPr/>
        <a:lstStyle/>
        <a:p>
          <a:endParaRPr lang="de-DE"/>
        </a:p>
      </dgm:t>
    </dgm:pt>
    <dgm:pt modelId="{9BBC6BF6-D518-419B-86CE-806A084A54ED}" type="pres">
      <dgm:prSet presAssocID="{FCE5C77E-8AB8-4B8C-9197-E8519BE9B0B0}" presName="line_3" presStyleLbl="parChTrans1D1" presStyleIdx="1" presStyleCnt="3"/>
      <dgm:spPr>
        <a:ln w="12700">
          <a:solidFill>
            <a:schemeClr val="tx1">
              <a:lumMod val="50000"/>
              <a:lumOff val="50000"/>
            </a:schemeClr>
          </a:solidFill>
        </a:ln>
      </dgm:spPr>
    </dgm:pt>
    <dgm:pt modelId="{DFE530C3-D529-43D3-B363-C748174E07FE}" type="pres">
      <dgm:prSet presAssocID="{FCE5C77E-8AB8-4B8C-9197-E8519BE9B0B0}" presName="textparent_3" presStyleLbl="node1" presStyleIdx="0" presStyleCnt="0"/>
      <dgm:spPr/>
    </dgm:pt>
    <dgm:pt modelId="{B678A88F-CDFA-4831-BDC3-B281984682DD}" type="pres">
      <dgm:prSet presAssocID="{FCE5C77E-8AB8-4B8C-9197-E8519BE9B0B0}" presName="text_3" presStyleLbl="revTx" presStyleIdx="1" presStyleCnt="3" custScaleX="608569" custLinFactNeighborX="43074">
        <dgm:presLayoutVars>
          <dgm:bulletEnabled val="1"/>
        </dgm:presLayoutVars>
      </dgm:prSet>
      <dgm:spPr/>
      <dgm:t>
        <a:bodyPr/>
        <a:lstStyle/>
        <a:p>
          <a:endParaRPr lang="de-DE"/>
        </a:p>
      </dgm:t>
    </dgm:pt>
    <dgm:pt modelId="{C6524438-BFD4-48D7-9F1C-EE0F598B78BD}" type="pres">
      <dgm:prSet presAssocID="{32F72CB3-8FC9-416B-9B08-864F927BB651}" presName="picture_4" presStyleCnt="0"/>
      <dgm:spPr/>
    </dgm:pt>
    <dgm:pt modelId="{97852E55-E293-4346-A3C9-24B699D31252}" type="pres">
      <dgm:prSet presAssocID="{32F72CB3-8FC9-416B-9B08-864F927BB651}" presName="pictureRepeatNode" presStyleLbl="alignImgPlace1" presStyleIdx="3" presStyleCnt="4"/>
      <dgm:spPr/>
      <dgm:t>
        <a:bodyPr/>
        <a:lstStyle/>
        <a:p>
          <a:endParaRPr lang="de-DE"/>
        </a:p>
      </dgm:t>
    </dgm:pt>
    <dgm:pt modelId="{625AEFBE-E245-442D-9544-75B3FF8E128F}" type="pres">
      <dgm:prSet presAssocID="{C1D8C30B-79A7-4B73-A5C4-FB05F311D27F}" presName="line_4" presStyleLbl="parChTrans1D1" presStyleIdx="2" presStyleCnt="3"/>
      <dgm:spPr>
        <a:ln w="12700">
          <a:solidFill>
            <a:schemeClr val="tx1">
              <a:lumMod val="50000"/>
              <a:lumOff val="50000"/>
            </a:schemeClr>
          </a:solidFill>
        </a:ln>
      </dgm:spPr>
    </dgm:pt>
    <dgm:pt modelId="{65186EE8-36FA-484D-8178-124EE15D2201}" type="pres">
      <dgm:prSet presAssocID="{C1D8C30B-79A7-4B73-A5C4-FB05F311D27F}" presName="textparent_4" presStyleLbl="node1" presStyleIdx="0" presStyleCnt="0"/>
      <dgm:spPr/>
    </dgm:pt>
    <dgm:pt modelId="{E302375D-A61E-4BC7-9D6E-C179FA8D418D}" type="pres">
      <dgm:prSet presAssocID="{C1D8C30B-79A7-4B73-A5C4-FB05F311D27F}" presName="text_4" presStyleLbl="revTx" presStyleIdx="2" presStyleCnt="3" custScaleX="2000000" custLinFactX="100000" custLinFactNeighborX="100701">
        <dgm:presLayoutVars>
          <dgm:bulletEnabled val="1"/>
        </dgm:presLayoutVars>
      </dgm:prSet>
      <dgm:spPr/>
      <dgm:t>
        <a:bodyPr/>
        <a:lstStyle/>
        <a:p>
          <a:endParaRPr lang="de-DE"/>
        </a:p>
      </dgm:t>
    </dgm:pt>
  </dgm:ptLst>
  <dgm:cxnLst>
    <dgm:cxn modelId="{AC5E9E46-6725-4509-A29C-E9A4EA598A42}" type="presOf" srcId="{2B50E065-2383-459B-AB70-0734CB37998D}" destId="{01736869-5109-4B2D-BFF0-A1D0636217A6}" srcOrd="0" destOrd="0" presId="urn:microsoft.com/office/officeart/2008/layout/CircularPictureCallout"/>
    <dgm:cxn modelId="{A9980AA7-24BE-48F3-9869-C63E797F9407}" srcId="{56543809-B8CA-44F2-830E-587C8CBB014A}" destId="{C1D8C30B-79A7-4B73-A5C4-FB05F311D27F}" srcOrd="3" destOrd="0" parTransId="{CF07D54D-BB93-4F94-9114-D180FF5C1117}" sibTransId="{32F72CB3-8FC9-416B-9B08-864F927BB651}"/>
    <dgm:cxn modelId="{6278A857-F384-444D-88C4-5029F537FE2F}" type="presOf" srcId="{56543809-B8CA-44F2-830E-587C8CBB014A}" destId="{22EBF162-E8B1-466A-9FB8-74775B00522A}" srcOrd="0" destOrd="0" presId="urn:microsoft.com/office/officeart/2008/layout/CircularPictureCallout"/>
    <dgm:cxn modelId="{A4B22524-3887-4B8B-9CE7-6BB636BB2BA6}" srcId="{56543809-B8CA-44F2-830E-587C8CBB014A}" destId="{FCE5C77E-8AB8-4B8C-9197-E8519BE9B0B0}" srcOrd="2" destOrd="0" parTransId="{24F86B85-1F10-4F83-908B-AAA89F527A54}" sibTransId="{07BA3E7B-9DDF-4B50-8B61-65227CAFD46B}"/>
    <dgm:cxn modelId="{DFDC5760-3B00-4655-8AC7-4DA039D4AC5E}" type="presOf" srcId="{FCE5C77E-8AB8-4B8C-9197-E8519BE9B0B0}" destId="{B678A88F-CDFA-4831-BDC3-B281984682DD}" srcOrd="0" destOrd="0" presId="urn:microsoft.com/office/officeart/2008/layout/CircularPictureCallout"/>
    <dgm:cxn modelId="{1B041ADE-4021-4D29-BDDB-260E53969FFF}" srcId="{56543809-B8CA-44F2-830E-587C8CBB014A}" destId="{065E0AD3-0018-4C91-A096-389C26DB87B2}" srcOrd="0" destOrd="0" parTransId="{0F750679-3C2A-4E5D-B454-3111FE4050EE}" sibTransId="{CE85D92E-6A47-4265-8D7F-B46CD9A12594}"/>
    <dgm:cxn modelId="{2B217576-A382-46F7-9C82-C22A407F832A}" type="presOf" srcId="{065E0AD3-0018-4C91-A096-389C26DB87B2}" destId="{FCCBB5A9-F293-4EE7-ABFD-423694032005}" srcOrd="0" destOrd="0" presId="urn:microsoft.com/office/officeart/2008/layout/CircularPictureCallout"/>
    <dgm:cxn modelId="{273F208E-0116-4806-8B08-C2720810A158}" type="presOf" srcId="{32F72CB3-8FC9-416B-9B08-864F927BB651}" destId="{97852E55-E293-4346-A3C9-24B699D31252}" srcOrd="0" destOrd="0" presId="urn:microsoft.com/office/officeart/2008/layout/CircularPictureCallout"/>
    <dgm:cxn modelId="{416A58A1-0A83-470D-93D0-E83379EC3C25}" type="presOf" srcId="{D6863291-0EB4-45DC-920B-163DB7950B7C}" destId="{F388DA64-260B-4638-A91A-0925FF9CEB11}" srcOrd="0" destOrd="0" presId="urn:microsoft.com/office/officeart/2008/layout/CircularPictureCallout"/>
    <dgm:cxn modelId="{3E2C72E0-5F9F-4277-9378-F599C5E06D7D}" type="presOf" srcId="{CE85D92E-6A47-4265-8D7F-B46CD9A12594}" destId="{6A7DBF95-ED17-4396-B6E9-B0BD2B07F598}" srcOrd="0" destOrd="0" presId="urn:microsoft.com/office/officeart/2008/layout/CircularPictureCallout"/>
    <dgm:cxn modelId="{AC345951-0E57-4792-BA66-65087C0E1AD8}" type="presOf" srcId="{07BA3E7B-9DDF-4B50-8B61-65227CAFD46B}" destId="{D4F7FAD7-BD34-4B22-A3B1-01A24ABC3B3A}" srcOrd="0" destOrd="0" presId="urn:microsoft.com/office/officeart/2008/layout/CircularPictureCallout"/>
    <dgm:cxn modelId="{3F002507-3FE7-485F-8723-8AC4F276928B}" type="presOf" srcId="{C1D8C30B-79A7-4B73-A5C4-FB05F311D27F}" destId="{E302375D-A61E-4BC7-9D6E-C179FA8D418D}" srcOrd="0" destOrd="0" presId="urn:microsoft.com/office/officeart/2008/layout/CircularPictureCallout"/>
    <dgm:cxn modelId="{4EE0D91A-8537-449F-8EE5-58019D41AED2}" srcId="{56543809-B8CA-44F2-830E-587C8CBB014A}" destId="{2B50E065-2383-459B-AB70-0734CB37998D}" srcOrd="1" destOrd="0" parTransId="{55A8B3AB-5F7C-4D52-8CC1-3B4BA3467AB9}" sibTransId="{D6863291-0EB4-45DC-920B-163DB7950B7C}"/>
    <dgm:cxn modelId="{123C0088-125D-4073-950C-1A1E303603FC}" type="presParOf" srcId="{22EBF162-E8B1-466A-9FB8-74775B00522A}" destId="{1489AD0A-8CE2-4887-848D-D448A300DC40}" srcOrd="0" destOrd="0" presId="urn:microsoft.com/office/officeart/2008/layout/CircularPictureCallout"/>
    <dgm:cxn modelId="{5E75A08D-0C99-4E3D-BDAD-EE6B5A97A772}" type="presParOf" srcId="{1489AD0A-8CE2-4887-848D-D448A300DC40}" destId="{9C39C95A-94F4-4948-A310-415F662C17FC}" srcOrd="0" destOrd="0" presId="urn:microsoft.com/office/officeart/2008/layout/CircularPictureCallout"/>
    <dgm:cxn modelId="{F7AB83E9-7EC7-47AE-982F-BBDCA1A530AE}" type="presParOf" srcId="{9C39C95A-94F4-4948-A310-415F662C17FC}" destId="{6A7DBF95-ED17-4396-B6E9-B0BD2B07F598}" srcOrd="0" destOrd="0" presId="urn:microsoft.com/office/officeart/2008/layout/CircularPictureCallout"/>
    <dgm:cxn modelId="{0FB47AE7-222A-4B06-8875-0E4D39E04C38}" type="presParOf" srcId="{1489AD0A-8CE2-4887-848D-D448A300DC40}" destId="{FCCBB5A9-F293-4EE7-ABFD-423694032005}" srcOrd="1" destOrd="0" presId="urn:microsoft.com/office/officeart/2008/layout/CircularPictureCallout"/>
    <dgm:cxn modelId="{AA9B3883-C52C-49EA-B845-E2AE6B3F5F62}" type="presParOf" srcId="{1489AD0A-8CE2-4887-848D-D448A300DC40}" destId="{896387C1-98B6-4D3F-A942-DEC5EF01F654}" srcOrd="2" destOrd="0" presId="urn:microsoft.com/office/officeart/2008/layout/CircularPictureCallout"/>
    <dgm:cxn modelId="{DCCFC967-D1B1-41AE-868E-76A93443950F}" type="presParOf" srcId="{896387C1-98B6-4D3F-A942-DEC5EF01F654}" destId="{F388DA64-260B-4638-A91A-0925FF9CEB11}" srcOrd="0" destOrd="0" presId="urn:microsoft.com/office/officeart/2008/layout/CircularPictureCallout"/>
    <dgm:cxn modelId="{FE790ED0-4A82-4329-B295-BF0359B2E071}" type="presParOf" srcId="{1489AD0A-8CE2-4887-848D-D448A300DC40}" destId="{E6CA0CAF-9D50-4C91-AF30-D3D8CAE60921}" srcOrd="3" destOrd="0" presId="urn:microsoft.com/office/officeart/2008/layout/CircularPictureCallout"/>
    <dgm:cxn modelId="{76C02442-D410-4F39-A7A9-93D7AEE99AC8}" type="presParOf" srcId="{1489AD0A-8CE2-4887-848D-D448A300DC40}" destId="{9064C6D7-085B-40AF-AE65-E232305B5581}" srcOrd="4" destOrd="0" presId="urn:microsoft.com/office/officeart/2008/layout/CircularPictureCallout"/>
    <dgm:cxn modelId="{41B00EE1-6CE7-4EF8-8A59-195EE0CDE38C}" type="presParOf" srcId="{9064C6D7-085B-40AF-AE65-E232305B5581}" destId="{01736869-5109-4B2D-BFF0-A1D0636217A6}" srcOrd="0" destOrd="0" presId="urn:microsoft.com/office/officeart/2008/layout/CircularPictureCallout"/>
    <dgm:cxn modelId="{7CB0ACEE-3394-4778-AAFB-475384AE58FF}" type="presParOf" srcId="{1489AD0A-8CE2-4887-848D-D448A300DC40}" destId="{F39086E7-84DF-4767-BE29-7CC7AFA3E68A}" srcOrd="5" destOrd="0" presId="urn:microsoft.com/office/officeart/2008/layout/CircularPictureCallout"/>
    <dgm:cxn modelId="{C64FCE73-FFDC-4D0A-989C-E173B90DA9F1}" type="presParOf" srcId="{F39086E7-84DF-4767-BE29-7CC7AFA3E68A}" destId="{D4F7FAD7-BD34-4B22-A3B1-01A24ABC3B3A}" srcOrd="0" destOrd="0" presId="urn:microsoft.com/office/officeart/2008/layout/CircularPictureCallout"/>
    <dgm:cxn modelId="{CF23EF66-731F-478D-8FEB-E16C983758E2}" type="presParOf" srcId="{1489AD0A-8CE2-4887-848D-D448A300DC40}" destId="{9BBC6BF6-D518-419B-86CE-806A084A54ED}" srcOrd="6" destOrd="0" presId="urn:microsoft.com/office/officeart/2008/layout/CircularPictureCallout"/>
    <dgm:cxn modelId="{BCBE3D41-293A-438C-BB50-928A81B029A0}" type="presParOf" srcId="{1489AD0A-8CE2-4887-848D-D448A300DC40}" destId="{DFE530C3-D529-43D3-B363-C748174E07FE}" srcOrd="7" destOrd="0" presId="urn:microsoft.com/office/officeart/2008/layout/CircularPictureCallout"/>
    <dgm:cxn modelId="{2BB3142E-298F-4F84-B293-66CCF5D78CC8}" type="presParOf" srcId="{DFE530C3-D529-43D3-B363-C748174E07FE}" destId="{B678A88F-CDFA-4831-BDC3-B281984682DD}" srcOrd="0" destOrd="0" presId="urn:microsoft.com/office/officeart/2008/layout/CircularPictureCallout"/>
    <dgm:cxn modelId="{691FC961-A648-4F04-AE75-6B6D8EF07695}" type="presParOf" srcId="{1489AD0A-8CE2-4887-848D-D448A300DC40}" destId="{C6524438-BFD4-48D7-9F1C-EE0F598B78BD}" srcOrd="8" destOrd="0" presId="urn:microsoft.com/office/officeart/2008/layout/CircularPictureCallout"/>
    <dgm:cxn modelId="{93C8F412-0C7A-4598-87D7-664E2375BB92}" type="presParOf" srcId="{C6524438-BFD4-48D7-9F1C-EE0F598B78BD}" destId="{97852E55-E293-4346-A3C9-24B699D31252}" srcOrd="0" destOrd="0" presId="urn:microsoft.com/office/officeart/2008/layout/CircularPictureCallout"/>
    <dgm:cxn modelId="{C64B89DA-9FC4-4FF4-8A47-59B46B292D7F}" type="presParOf" srcId="{1489AD0A-8CE2-4887-848D-D448A300DC40}" destId="{625AEFBE-E245-442D-9544-75B3FF8E128F}" srcOrd="9" destOrd="0" presId="urn:microsoft.com/office/officeart/2008/layout/CircularPictureCallout"/>
    <dgm:cxn modelId="{17B0F497-A484-468E-A9B1-8092A75A9A89}" type="presParOf" srcId="{1489AD0A-8CE2-4887-848D-D448A300DC40}" destId="{65186EE8-36FA-484D-8178-124EE15D2201}" srcOrd="10" destOrd="0" presId="urn:microsoft.com/office/officeart/2008/layout/CircularPictureCallout"/>
    <dgm:cxn modelId="{0671B8EB-1247-462B-A40E-121ED57C0919}" type="presParOf" srcId="{65186EE8-36FA-484D-8178-124EE15D2201}" destId="{E302375D-A61E-4BC7-9D6E-C179FA8D418D}"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AEFBE-E245-442D-9544-75B3FF8E128F}">
      <dsp:nvSpPr>
        <dsp:cNvPr id="0" name=""/>
        <dsp:cNvSpPr/>
      </dsp:nvSpPr>
      <dsp:spPr>
        <a:xfrm>
          <a:off x="2096221" y="4299349"/>
          <a:ext cx="4561073"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9BBC6BF6-D518-419B-86CE-806A084A54ED}">
      <dsp:nvSpPr>
        <dsp:cNvPr id="0" name=""/>
        <dsp:cNvSpPr/>
      </dsp:nvSpPr>
      <dsp:spPr>
        <a:xfrm>
          <a:off x="2096221" y="2709333"/>
          <a:ext cx="3906895"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E6CA0CAF-9D50-4C91-AF30-D3D8CAE60921}">
      <dsp:nvSpPr>
        <dsp:cNvPr id="0" name=""/>
        <dsp:cNvSpPr/>
      </dsp:nvSpPr>
      <dsp:spPr>
        <a:xfrm>
          <a:off x="2096221" y="1119317"/>
          <a:ext cx="4561073" cy="0"/>
        </a:xfrm>
        <a:prstGeom prst="line">
          <a:avLst/>
        </a:prstGeom>
        <a:noFill/>
        <a:ln w="127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6A7DBF95-ED17-4396-B6E9-B0BD2B07F598}">
      <dsp:nvSpPr>
        <dsp:cNvPr id="0" name=""/>
        <dsp:cNvSpPr/>
      </dsp:nvSpPr>
      <dsp:spPr>
        <a:xfrm>
          <a:off x="175232" y="871298"/>
          <a:ext cx="3841977" cy="3676070"/>
        </a:xfrm>
        <a:prstGeom prst="ellipse">
          <a:avLst/>
        </a:prstGeom>
        <a:blipFill rotWithShape="1">
          <a:blip xmlns:r="http://schemas.openxmlformats.org/officeDocument/2006/relationships" r:embed="rId1"/>
          <a:stretch>
            <a:fillRect/>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FCCBB5A9-F293-4EE7-ABFD-423694032005}">
      <dsp:nvSpPr>
        <dsp:cNvPr id="0" name=""/>
        <dsp:cNvSpPr/>
      </dsp:nvSpPr>
      <dsp:spPr>
        <a:xfrm>
          <a:off x="642492" y="2850163"/>
          <a:ext cx="2907457" cy="149915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de-DE" sz="6500" kern="1200"/>
        </a:p>
      </dsp:txBody>
      <dsp:txXfrm>
        <a:off x="642492" y="2850163"/>
        <a:ext cx="2907457" cy="1499157"/>
      </dsp:txXfrm>
    </dsp:sp>
    <dsp:sp modelId="{F388DA64-260B-4638-A91A-0925FF9CEB11}">
      <dsp:nvSpPr>
        <dsp:cNvPr id="0" name=""/>
        <dsp:cNvSpPr/>
      </dsp:nvSpPr>
      <dsp:spPr>
        <a:xfrm>
          <a:off x="5975859" y="437882"/>
          <a:ext cx="1362870" cy="136287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7000" r="-7000"/>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01736869-5109-4B2D-BFF0-A1D0636217A6}">
      <dsp:nvSpPr>
        <dsp:cNvPr id="0" name=""/>
        <dsp:cNvSpPr/>
      </dsp:nvSpPr>
      <dsp:spPr>
        <a:xfrm>
          <a:off x="7496291" y="437882"/>
          <a:ext cx="1571841"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solidFill>
                <a:schemeClr val="tx1"/>
              </a:solidFill>
            </a:rPr>
            <a:t>assess general brain health</a:t>
          </a:r>
          <a:endParaRPr lang="en-US" sz="1600" b="1" kern="1200" noProof="0" dirty="0">
            <a:solidFill>
              <a:schemeClr val="tx1"/>
            </a:solidFill>
          </a:endParaRPr>
        </a:p>
      </dsp:txBody>
      <dsp:txXfrm>
        <a:off x="7496291" y="437882"/>
        <a:ext cx="1571841" cy="1362870"/>
      </dsp:txXfrm>
    </dsp:sp>
    <dsp:sp modelId="{D4F7FAD7-BD34-4B22-A3B1-01A24ABC3B3A}">
      <dsp:nvSpPr>
        <dsp:cNvPr id="0" name=""/>
        <dsp:cNvSpPr/>
      </dsp:nvSpPr>
      <dsp:spPr>
        <a:xfrm>
          <a:off x="5321681" y="2027898"/>
          <a:ext cx="1362870" cy="136287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9000" r="-9000"/>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B678A88F-CDFA-4831-BDC3-B281984682DD}">
      <dsp:nvSpPr>
        <dsp:cNvPr id="0" name=""/>
        <dsp:cNvSpPr/>
      </dsp:nvSpPr>
      <dsp:spPr>
        <a:xfrm>
          <a:off x="6842098" y="2027898"/>
          <a:ext cx="2225883"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t>detect disorders before symptom onset</a:t>
          </a:r>
          <a:endParaRPr lang="en-US" sz="1600" b="1" kern="1200" noProof="0" dirty="0"/>
        </a:p>
      </dsp:txBody>
      <dsp:txXfrm>
        <a:off x="6842098" y="2027898"/>
        <a:ext cx="2225883" cy="1362870"/>
      </dsp:txXfrm>
    </dsp:sp>
    <dsp:sp modelId="{97852E55-E293-4346-A3C9-24B699D31252}">
      <dsp:nvSpPr>
        <dsp:cNvPr id="0" name=""/>
        <dsp:cNvSpPr/>
      </dsp:nvSpPr>
      <dsp:spPr>
        <a:xfrm>
          <a:off x="5975859" y="3617913"/>
          <a:ext cx="1362870" cy="136287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 modelId="{E302375D-A61E-4BC7-9D6E-C179FA8D418D}">
      <dsp:nvSpPr>
        <dsp:cNvPr id="0" name=""/>
        <dsp:cNvSpPr/>
      </dsp:nvSpPr>
      <dsp:spPr>
        <a:xfrm>
          <a:off x="7496300" y="3617913"/>
          <a:ext cx="1570201" cy="136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1" kern="1200" noProof="0" dirty="0" smtClean="0">
              <a:solidFill>
                <a:schemeClr val="tx1"/>
              </a:solidFill>
            </a:rPr>
            <a:t>support differential diagnosis</a:t>
          </a:r>
          <a:endParaRPr lang="en-US" sz="1600" b="1" kern="1200" noProof="0" dirty="0">
            <a:solidFill>
              <a:schemeClr val="tx1"/>
            </a:solidFill>
          </a:endParaRPr>
        </a:p>
      </dsp:txBody>
      <dsp:txXfrm>
        <a:off x="7496300" y="3617913"/>
        <a:ext cx="1570201" cy="1362870"/>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31E08-1E2B-44C7-90D9-AF66AF651A34}" type="datetimeFigureOut">
              <a:rPr lang="en-US" smtClean="0"/>
              <a:t>4/12/2022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624A9-524B-4826-BAB9-D2FD0AF4896D}" type="slidenum">
              <a:rPr lang="en-US" smtClean="0"/>
              <a:t>‹Nr.›</a:t>
            </a:fld>
            <a:endParaRPr lang="en-US"/>
          </a:p>
        </p:txBody>
      </p:sp>
    </p:spTree>
    <p:extLst>
      <p:ext uri="{BB962C8B-B14F-4D97-AF65-F5344CB8AC3E}">
        <p14:creationId xmlns:p14="http://schemas.microsoft.com/office/powerpoint/2010/main" val="618723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Welcome</a:t>
            </a:r>
            <a:r>
              <a:rPr lang="en-US" baseline="0" dirty="0" smtClean="0"/>
              <a:t> everyone to this talk. I am Elena Doering and today I would like to present you some of our work on how to best predict brain age in a way that is clinically useful to assess Alzheimer’s disease</a:t>
            </a:r>
            <a:r>
              <a:rPr lang="en-US" baseline="0" dirty="0" smtClean="0"/>
              <a:t>.</a:t>
            </a:r>
          </a:p>
        </p:txBody>
      </p:sp>
      <p:sp>
        <p:nvSpPr>
          <p:cNvPr id="4" name="Foliennummernplatzhalter 3"/>
          <p:cNvSpPr>
            <a:spLocks noGrp="1"/>
          </p:cNvSpPr>
          <p:nvPr>
            <p:ph type="sldNum" sz="quarter" idx="10"/>
          </p:nvPr>
        </p:nvSpPr>
        <p:spPr/>
        <p:txBody>
          <a:bodyPr/>
          <a:lstStyle/>
          <a:p>
            <a:fld id="{389624A9-524B-4826-BAB9-D2FD0AF4896D}" type="slidenum">
              <a:rPr lang="en-US" smtClean="0"/>
              <a:t>1</a:t>
            </a:fld>
            <a:endParaRPr lang="en-US" dirty="0"/>
          </a:p>
        </p:txBody>
      </p:sp>
    </p:spTree>
    <p:extLst>
      <p:ext uri="{BB962C8B-B14F-4D97-AF65-F5344CB8AC3E}">
        <p14:creationId xmlns:p14="http://schemas.microsoft.com/office/powerpoint/2010/main" val="1465273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Wingdings" panose="05000000000000000000" pitchFamily="2" charset="2"/>
              <a:buNone/>
            </a:pPr>
            <a:r>
              <a:rPr lang="en-US" baseline="0" dirty="0" smtClean="0">
                <a:sym typeface="Wingdings" panose="05000000000000000000" pitchFamily="2" charset="2"/>
              </a:rPr>
              <a:t>We see that brain regions important for the prediction of brain age differed between </a:t>
            </a:r>
            <a:r>
              <a:rPr lang="en-US" baseline="0" dirty="0" err="1" smtClean="0">
                <a:sym typeface="Wingdings" panose="05000000000000000000" pitchFamily="2" charset="2"/>
              </a:rPr>
              <a:t>fdg</a:t>
            </a:r>
            <a:r>
              <a:rPr lang="en-US" baseline="0" dirty="0" smtClean="0">
                <a:sym typeface="Wingdings" panose="05000000000000000000" pitchFamily="2" charset="2"/>
              </a:rPr>
              <a:t>-pet and MRI, but in both FDG-PET and MRI we see that brain regions associated both with aging and disease are relevant for the current task, thereby suggesting that we can define neurodegeneration as a fast progressed form </a:t>
            </a:r>
            <a:r>
              <a:rPr lang="en-US" baseline="0" smtClean="0">
                <a:sym typeface="Wingdings" panose="05000000000000000000" pitchFamily="2" charset="2"/>
              </a:rPr>
              <a:t>of aging.</a:t>
            </a:r>
            <a:endParaRPr lang="en-US" baseline="0" dirty="0" smtClean="0">
              <a:sym typeface="Wingdings" panose="05000000000000000000" pitchFamily="2" charset="2"/>
            </a:endParaRPr>
          </a:p>
        </p:txBody>
      </p:sp>
      <p:sp>
        <p:nvSpPr>
          <p:cNvPr id="4" name="Foliennummernplatzhalter 3"/>
          <p:cNvSpPr>
            <a:spLocks noGrp="1"/>
          </p:cNvSpPr>
          <p:nvPr>
            <p:ph type="sldNum" sz="quarter" idx="10"/>
          </p:nvPr>
        </p:nvSpPr>
        <p:spPr/>
        <p:txBody>
          <a:bodyPr/>
          <a:lstStyle/>
          <a:p>
            <a:fld id="{D2206C2A-97B1-4F65-A495-B43173CE9A52}" type="slidenum">
              <a:rPr lang="en-US" smtClean="0"/>
              <a:t>11</a:t>
            </a:fld>
            <a:endParaRPr lang="en-US"/>
          </a:p>
        </p:txBody>
      </p:sp>
    </p:spTree>
    <p:extLst>
      <p:ext uri="{BB962C8B-B14F-4D97-AF65-F5344CB8AC3E}">
        <p14:creationId xmlns:p14="http://schemas.microsoft.com/office/powerpoint/2010/main" val="246676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Now I proceed</a:t>
            </a:r>
            <a:r>
              <a:rPr lang="en-US" baseline="0" dirty="0" smtClean="0"/>
              <a:t> to showing you results of associations of BPAD with cognitive function, neuropathology and cognitive decline in cognitively normal individuals.</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13</a:t>
            </a:fld>
            <a:endParaRPr lang="en-US"/>
          </a:p>
        </p:txBody>
      </p:sp>
    </p:spTree>
    <p:extLst>
      <p:ext uri="{BB962C8B-B14F-4D97-AF65-F5344CB8AC3E}">
        <p14:creationId xmlns:p14="http://schemas.microsoft.com/office/powerpoint/2010/main" val="1931506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We</a:t>
            </a:r>
            <a:r>
              <a:rPr lang="en-US" baseline="0" dirty="0" smtClean="0"/>
              <a:t> found that higher MRI- but not FDG-BPAD was associated with worse cognitive performance in cognitively normal individuals. In these graphs here, we can see that both memory and executive function decline as BPAD rises, although only the decline in executive function withstands correction for age and sex in these correlations.</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14</a:t>
            </a:fld>
            <a:endParaRPr lang="en-US"/>
          </a:p>
        </p:txBody>
      </p:sp>
    </p:spTree>
    <p:extLst>
      <p:ext uri="{BB962C8B-B14F-4D97-AF65-F5344CB8AC3E}">
        <p14:creationId xmlns:p14="http://schemas.microsoft.com/office/powerpoint/2010/main" val="2066501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terms of neuropathology in cognitively normal individuals, however, we</a:t>
            </a:r>
            <a:r>
              <a:rPr lang="en-US" baseline="0" dirty="0" smtClean="0"/>
              <a:t> found more significant associations between FDG-PET and CSF amyloid beta. MRI BPAD correlations did not survive </a:t>
            </a:r>
            <a:r>
              <a:rPr lang="en-US" baseline="0" dirty="0" err="1" smtClean="0"/>
              <a:t>Bonferroni</a:t>
            </a:r>
            <a:r>
              <a:rPr lang="en-US" baseline="0" dirty="0" smtClean="0"/>
              <a:t> correction.</a:t>
            </a:r>
          </a:p>
          <a:p>
            <a:endParaRPr lang="en-US" dirty="0" smtClean="0"/>
          </a:p>
        </p:txBody>
      </p:sp>
      <p:sp>
        <p:nvSpPr>
          <p:cNvPr id="4" name="Foliennummernplatzhalter 3"/>
          <p:cNvSpPr>
            <a:spLocks noGrp="1"/>
          </p:cNvSpPr>
          <p:nvPr>
            <p:ph type="sldNum" sz="quarter" idx="10"/>
          </p:nvPr>
        </p:nvSpPr>
        <p:spPr/>
        <p:txBody>
          <a:bodyPr/>
          <a:lstStyle/>
          <a:p>
            <a:fld id="{389624A9-524B-4826-BAB9-D2FD0AF4896D}" type="slidenum">
              <a:rPr lang="en-US" smtClean="0"/>
              <a:t>15</a:t>
            </a:fld>
            <a:endParaRPr lang="en-US"/>
          </a:p>
        </p:txBody>
      </p:sp>
    </p:spTree>
    <p:extLst>
      <p:ext uri="{BB962C8B-B14F-4D97-AF65-F5344CB8AC3E}">
        <p14:creationId xmlns:p14="http://schemas.microsoft.com/office/powerpoint/2010/main" val="4222160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Finally, a diagnosis of MCI or </a:t>
            </a:r>
            <a:r>
              <a:rPr lang="en-US" baseline="0" dirty="0" err="1" smtClean="0"/>
              <a:t>Alzheimers</a:t>
            </a:r>
            <a:r>
              <a:rPr lang="en-US" baseline="0" dirty="0" smtClean="0"/>
              <a:t> disease two years after the scans were taken was significantly predicted from FDG BPAD. We found that the odds of someone converting to an MCI/AD diagnosis within two years are increased by 27% for every additional year in BPAD. The graph on the right shows individuals’ BPAD plotted against der predicted probability of disease progression. We see that both increasing BPAD, the position on the x-axis, and increasing age, the colors, contribute to a higher probability of conversion.</a:t>
            </a:r>
          </a:p>
          <a:p>
            <a:r>
              <a:rPr lang="en-US" baseline="0" dirty="0" smtClean="0"/>
              <a:t>MRI BPAD did not significantly predict a person’s diagnosis in two years.</a:t>
            </a:r>
          </a:p>
        </p:txBody>
      </p:sp>
      <p:sp>
        <p:nvSpPr>
          <p:cNvPr id="4" name="Foliennummernplatzhalter 3"/>
          <p:cNvSpPr>
            <a:spLocks noGrp="1"/>
          </p:cNvSpPr>
          <p:nvPr>
            <p:ph type="sldNum" sz="quarter" idx="10"/>
          </p:nvPr>
        </p:nvSpPr>
        <p:spPr/>
        <p:txBody>
          <a:bodyPr/>
          <a:lstStyle/>
          <a:p>
            <a:fld id="{389624A9-524B-4826-BAB9-D2FD0AF4896D}" type="slidenum">
              <a:rPr lang="en-US" smtClean="0"/>
              <a:t>16</a:t>
            </a:fld>
            <a:endParaRPr lang="en-US"/>
          </a:p>
        </p:txBody>
      </p:sp>
    </p:spTree>
    <p:extLst>
      <p:ext uri="{BB962C8B-B14F-4D97-AF65-F5344CB8AC3E}">
        <p14:creationId xmlns:p14="http://schemas.microsoft.com/office/powerpoint/2010/main" val="1438854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 I proceed</a:t>
            </a:r>
            <a:r>
              <a:rPr lang="en-US" baseline="0" dirty="0" smtClean="0"/>
              <a:t> to showing you results of associations of BPAD with cognitive function, neuropathology and cognitive decline in patients diagnosed with mild cognitive impairment.</a:t>
            </a:r>
            <a:endParaRPr lang="en-US" dirty="0" smtClean="0"/>
          </a:p>
          <a:p>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17</a:t>
            </a:fld>
            <a:endParaRPr lang="en-US"/>
          </a:p>
        </p:txBody>
      </p:sp>
    </p:spTree>
    <p:extLst>
      <p:ext uri="{BB962C8B-B14F-4D97-AF65-F5344CB8AC3E}">
        <p14:creationId xmlns:p14="http://schemas.microsoft.com/office/powerpoint/2010/main" val="393814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Higher BPAD in both modalities is associated</a:t>
            </a:r>
            <a:r>
              <a:rPr lang="en-US" baseline="0" dirty="0" smtClean="0"/>
              <a:t> with worse memory and executive function scores. All correlations were significant with and without correction for age and sex and withstood </a:t>
            </a:r>
            <a:r>
              <a:rPr lang="en-US" baseline="0" dirty="0" err="1" smtClean="0"/>
              <a:t>Bonferroni</a:t>
            </a:r>
            <a:r>
              <a:rPr lang="en-US" baseline="0" dirty="0" smtClean="0"/>
              <a:t> correction. A Fisher transformation of the correlation coefficients revealed that memory decline was associated more strongly with MRI-BPAD as </a:t>
            </a:r>
            <a:r>
              <a:rPr lang="en-US" baseline="0" dirty="0" err="1" smtClean="0"/>
              <a:t>compred</a:t>
            </a:r>
            <a:r>
              <a:rPr lang="en-US" baseline="0" dirty="0" smtClean="0"/>
              <a:t> to FDG-BPAD, while no significant difference was found for the decline in executive function.</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18</a:t>
            </a:fld>
            <a:endParaRPr lang="en-US"/>
          </a:p>
        </p:txBody>
      </p:sp>
    </p:spTree>
    <p:extLst>
      <p:ext uri="{BB962C8B-B14F-4D97-AF65-F5344CB8AC3E}">
        <p14:creationId xmlns:p14="http://schemas.microsoft.com/office/powerpoint/2010/main" val="3913495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Especially MRI-BPAD was also associated with enhanced neuropathology in terms of CSF and PET amyloid, as well as CSF tau and phosphorylated tau. FDG-PET was associated comparably strong with amyloid, however there were no correlations with measures of tau in patients with mild cognitive impairment.</a:t>
            </a:r>
          </a:p>
        </p:txBody>
      </p:sp>
      <p:sp>
        <p:nvSpPr>
          <p:cNvPr id="4" name="Foliennummernplatzhalter 3"/>
          <p:cNvSpPr>
            <a:spLocks noGrp="1"/>
          </p:cNvSpPr>
          <p:nvPr>
            <p:ph type="sldNum" sz="quarter" idx="10"/>
          </p:nvPr>
        </p:nvSpPr>
        <p:spPr/>
        <p:txBody>
          <a:bodyPr/>
          <a:lstStyle/>
          <a:p>
            <a:fld id="{389624A9-524B-4826-BAB9-D2FD0AF4896D}" type="slidenum">
              <a:rPr lang="en-US" smtClean="0"/>
              <a:t>19</a:t>
            </a:fld>
            <a:endParaRPr lang="en-US"/>
          </a:p>
        </p:txBody>
      </p:sp>
    </p:spTree>
    <p:extLst>
      <p:ext uri="{BB962C8B-B14F-4D97-AF65-F5344CB8AC3E}">
        <p14:creationId xmlns:p14="http://schemas.microsoft.com/office/powerpoint/2010/main" val="968798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Finally, a diagnosis of </a:t>
            </a:r>
            <a:r>
              <a:rPr lang="en-US" baseline="0" dirty="0" err="1" smtClean="0"/>
              <a:t>Alzheimers</a:t>
            </a:r>
            <a:r>
              <a:rPr lang="en-US" baseline="0" dirty="0" smtClean="0"/>
              <a:t> disease two years after the scans were taken was significantly predicted from BPAD in both modalities. From these two graphs showing the probability of progression to Alzheimer’s disease by BPAD and age, we can appreciate that especially in MRI, the fitted logistic regression makes use of BPAD to predict the development of Alzheimer’s disease. If we compare the numbers of individuals converting to Alzheimer’s disease in negative and positive BPAD, we find that only a minority of individuals with a negative MRI-BPAD convert to AD, while a considerable 29% with a positive BPAD will convert to AD. This distinction appears less clear on the right-hand side, where results for FDG-PET are portrayed. For both modalities, the odds of developing Alzheimer’s disease within the next two years increase by a considerable percentage per one year BPAD, almost 50% for MRI-BPAD!</a:t>
            </a:r>
          </a:p>
        </p:txBody>
      </p:sp>
      <p:sp>
        <p:nvSpPr>
          <p:cNvPr id="4" name="Foliennummernplatzhalter 3"/>
          <p:cNvSpPr>
            <a:spLocks noGrp="1"/>
          </p:cNvSpPr>
          <p:nvPr>
            <p:ph type="sldNum" sz="quarter" idx="10"/>
          </p:nvPr>
        </p:nvSpPr>
        <p:spPr/>
        <p:txBody>
          <a:bodyPr/>
          <a:lstStyle/>
          <a:p>
            <a:fld id="{389624A9-524B-4826-BAB9-D2FD0AF4896D}" type="slidenum">
              <a:rPr lang="en-US" smtClean="0"/>
              <a:t>20</a:t>
            </a:fld>
            <a:endParaRPr lang="en-US"/>
          </a:p>
        </p:txBody>
      </p:sp>
    </p:spTree>
    <p:extLst>
      <p:ext uri="{BB962C8B-B14F-4D97-AF65-F5344CB8AC3E}">
        <p14:creationId xmlns:p14="http://schemas.microsoft.com/office/powerpoint/2010/main" val="4181030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So now let’s wrap</a:t>
            </a:r>
            <a:r>
              <a:rPr lang="en-US" baseline="0" dirty="0" smtClean="0"/>
              <a:t> it up.</a:t>
            </a:r>
          </a:p>
          <a:p>
            <a:r>
              <a:rPr lang="en-US" baseline="0" dirty="0" smtClean="0"/>
              <a:t>We found that brain age can be predicted comparably well from FDG-PET or MRI, however</a:t>
            </a:r>
          </a:p>
          <a:p>
            <a:r>
              <a:rPr lang="en-US" baseline="0" dirty="0" smtClean="0"/>
              <a:t>READ</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21</a:t>
            </a:fld>
            <a:endParaRPr lang="en-US"/>
          </a:p>
        </p:txBody>
      </p:sp>
    </p:spTree>
    <p:extLst>
      <p:ext uri="{BB962C8B-B14F-4D97-AF65-F5344CB8AC3E}">
        <p14:creationId xmlns:p14="http://schemas.microsoft.com/office/powerpoint/2010/main" val="3681591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First of all, I would like to thank</a:t>
            </a:r>
            <a:r>
              <a:rPr lang="en-US" baseline="0" dirty="0" smtClean="0"/>
              <a:t> the organizers of ADPD 2022 for giving me the opportunity to speak to you today and mention that </a:t>
            </a:r>
            <a:r>
              <a:rPr lang="en-US" dirty="0" smtClean="0"/>
              <a:t>I have nothing to disclose.</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2</a:t>
            </a:fld>
            <a:endParaRPr lang="en-US" dirty="0"/>
          </a:p>
        </p:txBody>
      </p:sp>
    </p:spTree>
    <p:extLst>
      <p:ext uri="{BB962C8B-B14F-4D97-AF65-F5344CB8AC3E}">
        <p14:creationId xmlns:p14="http://schemas.microsoft.com/office/powerpoint/2010/main" val="334812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640A596D-DC04-480F-8E01-3B91D3FF4763}" type="slidenum">
              <a:rPr lang="en-US" smtClean="0"/>
              <a:t>22</a:t>
            </a:fld>
            <a:endParaRPr lang="en-US"/>
          </a:p>
        </p:txBody>
      </p:sp>
    </p:spTree>
    <p:extLst>
      <p:ext uri="{BB962C8B-B14F-4D97-AF65-F5344CB8AC3E}">
        <p14:creationId xmlns:p14="http://schemas.microsoft.com/office/powerpoint/2010/main" val="1649195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It is a very commonly observed phenomenon in brain age prediction</a:t>
            </a:r>
            <a:r>
              <a:rPr lang="en-US" baseline="0" dirty="0" smtClean="0"/>
              <a:t> that younger individuals are predicted to be older, while older individuals are predicted to be younger, as you can see in the left graph on this slide. This bias was corrected for by creating a linear model of chronological age and BPAD, and subsequently subtracting the inferred parameters from the predicted age.</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23</a:t>
            </a:fld>
            <a:endParaRPr lang="en-US"/>
          </a:p>
        </p:txBody>
      </p:sp>
    </p:spTree>
    <p:extLst>
      <p:ext uri="{BB962C8B-B14F-4D97-AF65-F5344CB8AC3E}">
        <p14:creationId xmlns:p14="http://schemas.microsoft.com/office/powerpoint/2010/main" val="4204943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D2206C2A-97B1-4F65-A495-B43173CE9A52}" type="slidenum">
              <a:rPr lang="en-US" smtClean="0"/>
              <a:t>24</a:t>
            </a:fld>
            <a:endParaRPr lang="en-US"/>
          </a:p>
        </p:txBody>
      </p:sp>
    </p:spTree>
    <p:extLst>
      <p:ext uri="{BB962C8B-B14F-4D97-AF65-F5344CB8AC3E}">
        <p14:creationId xmlns:p14="http://schemas.microsoft.com/office/powerpoint/2010/main" val="4000440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XX what are 95% CI,</a:t>
            </a:r>
            <a:r>
              <a:rPr lang="en-US" baseline="0" dirty="0" smtClean="0"/>
              <a:t> how do you calculate it</a:t>
            </a:r>
            <a:endParaRPr lang="en-US" dirty="0"/>
          </a:p>
        </p:txBody>
      </p:sp>
      <p:sp>
        <p:nvSpPr>
          <p:cNvPr id="4" name="Foliennummernplatzhalter 3"/>
          <p:cNvSpPr>
            <a:spLocks noGrp="1"/>
          </p:cNvSpPr>
          <p:nvPr>
            <p:ph type="sldNum" sz="quarter" idx="10"/>
          </p:nvPr>
        </p:nvSpPr>
        <p:spPr/>
        <p:txBody>
          <a:bodyPr/>
          <a:lstStyle/>
          <a:p>
            <a:fld id="{D2206C2A-97B1-4F65-A495-B43173CE9A52}" type="slidenum">
              <a:rPr lang="en-US" smtClean="0"/>
              <a:t>25</a:t>
            </a:fld>
            <a:endParaRPr lang="en-US"/>
          </a:p>
        </p:txBody>
      </p:sp>
    </p:spTree>
    <p:extLst>
      <p:ext uri="{BB962C8B-B14F-4D97-AF65-F5344CB8AC3E}">
        <p14:creationId xmlns:p14="http://schemas.microsoft.com/office/powerpoint/2010/main" val="1503531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Have</a:t>
            </a:r>
            <a:r>
              <a:rPr lang="en-US" baseline="0" dirty="0" smtClean="0"/>
              <a:t> you ever stopped to think whether you are as old as your brain? Of course from a purely chronological standpoint that question doesn’t make sense.</a:t>
            </a:r>
          </a:p>
          <a:p>
            <a:r>
              <a:rPr lang="en-US" baseline="0" dirty="0" smtClean="0"/>
              <a:t>But we all know that sometimes our brain makes us feel quite old, or we’ve all probably met people who we thought were cognitively quite fit for their age. According to the NIA, “aging is associated with changes in dynamic biological, physiological, environmental, psychological, behavioral and social processes.”</a:t>
            </a:r>
          </a:p>
          <a:p>
            <a:r>
              <a:rPr lang="en-US" baseline="0" dirty="0" smtClean="0"/>
              <a:t>So basically this indicates that there is a way that we can describe aging , and in this case brain aging, biologically.</a:t>
            </a:r>
          </a:p>
          <a:p>
            <a:r>
              <a:rPr lang="en-US" baseline="0" dirty="0" smtClean="0"/>
              <a:t>So how do we assess brain age biologically?</a:t>
            </a:r>
          </a:p>
          <a:p>
            <a:endParaRPr lang="en-US" baseline="0" dirty="0" smtClean="0"/>
          </a:p>
          <a:p>
            <a:r>
              <a:rPr lang="en-US" baseline="0" smtClean="0"/>
              <a:t>XX ADDITIONAL IMAGE </a:t>
            </a:r>
            <a:r>
              <a:rPr lang="en-US" baseline="0" dirty="0" smtClean="0"/>
              <a:t>BUT SUDOKU</a:t>
            </a:r>
          </a:p>
        </p:txBody>
      </p:sp>
      <p:sp>
        <p:nvSpPr>
          <p:cNvPr id="4" name="Foliennummernplatzhalter 3"/>
          <p:cNvSpPr>
            <a:spLocks noGrp="1"/>
          </p:cNvSpPr>
          <p:nvPr>
            <p:ph type="sldNum" sz="quarter" idx="10"/>
          </p:nvPr>
        </p:nvSpPr>
        <p:spPr/>
        <p:txBody>
          <a:bodyPr/>
          <a:lstStyle/>
          <a:p>
            <a:fld id="{389624A9-524B-4826-BAB9-D2FD0AF4896D}" type="slidenum">
              <a:rPr lang="en-US" smtClean="0"/>
              <a:t>3</a:t>
            </a:fld>
            <a:endParaRPr lang="en-US" dirty="0"/>
          </a:p>
        </p:txBody>
      </p:sp>
    </p:spTree>
    <p:extLst>
      <p:ext uri="{BB962C8B-B14F-4D97-AF65-F5344CB8AC3E}">
        <p14:creationId xmlns:p14="http://schemas.microsoft.com/office/powerpoint/2010/main" val="1478227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smtClean="0"/>
              <a:t>What</a:t>
            </a:r>
            <a:r>
              <a:rPr lang="de-DE" dirty="0" smtClean="0"/>
              <a:t> </a:t>
            </a:r>
            <a:r>
              <a:rPr lang="de-DE" dirty="0" err="1" smtClean="0"/>
              <a:t>is</a:t>
            </a:r>
            <a:r>
              <a:rPr lang="de-DE" dirty="0" smtClean="0"/>
              <a:t> </a:t>
            </a:r>
            <a:r>
              <a:rPr lang="de-DE" dirty="0" err="1" smtClean="0"/>
              <a:t>brain-predicted</a:t>
            </a:r>
            <a:r>
              <a:rPr lang="de-DE" baseline="0" dirty="0" smtClean="0"/>
              <a:t> </a:t>
            </a:r>
            <a:r>
              <a:rPr lang="de-DE" baseline="0" dirty="0" err="1" smtClean="0"/>
              <a:t>age</a:t>
            </a:r>
            <a:r>
              <a:rPr lang="de-DE" baseline="0" dirty="0" smtClean="0"/>
              <a:t> and </a:t>
            </a:r>
            <a:r>
              <a:rPr lang="de-DE" baseline="0" dirty="0" err="1" smtClean="0"/>
              <a:t>how</a:t>
            </a:r>
            <a:r>
              <a:rPr lang="de-DE" baseline="0" dirty="0" smtClean="0"/>
              <a:t> </a:t>
            </a:r>
            <a:r>
              <a:rPr lang="de-DE" baseline="0" dirty="0" err="1" smtClean="0"/>
              <a:t>is</a:t>
            </a:r>
            <a:r>
              <a:rPr lang="de-DE" baseline="0" dirty="0" smtClean="0"/>
              <a:t> </a:t>
            </a:r>
            <a:r>
              <a:rPr lang="de-DE" baseline="0" dirty="0" err="1" smtClean="0"/>
              <a:t>it</a:t>
            </a:r>
            <a:r>
              <a:rPr lang="de-DE" baseline="0" dirty="0" smtClean="0"/>
              <a:t> </a:t>
            </a:r>
            <a:r>
              <a:rPr lang="de-DE" baseline="0" dirty="0" err="1" smtClean="0"/>
              <a:t>assessed</a:t>
            </a:r>
            <a:r>
              <a:rPr lang="de-DE" baseline="0" dirty="0" smtClean="0"/>
              <a:t>?</a:t>
            </a:r>
          </a:p>
          <a:p>
            <a:pPr marL="0" lvl="0" indent="0" algn="l" rtl="0">
              <a:spcBef>
                <a:spcPts val="0"/>
              </a:spcBef>
              <a:spcAft>
                <a:spcPts val="0"/>
              </a:spcAft>
              <a:buNone/>
            </a:pPr>
            <a:r>
              <a:rPr lang="de-DE" sz="1200" baseline="0" dirty="0" err="1" smtClean="0">
                <a:latin typeface="+mn-lt"/>
                <a:ea typeface="+mn-ea"/>
                <a:cs typeface="+mn-cs"/>
                <a:sym typeface="Raleway"/>
              </a:rPr>
              <a:t>When</a:t>
            </a:r>
            <a:r>
              <a:rPr lang="de-DE" sz="1200" baseline="0" dirty="0" smtClean="0">
                <a:latin typeface="+mn-lt"/>
                <a:ea typeface="+mn-ea"/>
                <a:cs typeface="+mn-cs"/>
                <a:sym typeface="Raleway"/>
              </a:rPr>
              <a:t> </a:t>
            </a:r>
            <a:r>
              <a:rPr lang="de-DE" sz="1200" baseline="0" dirty="0" err="1" smtClean="0">
                <a:latin typeface="+mn-lt"/>
                <a:ea typeface="+mn-ea"/>
                <a:cs typeface="+mn-cs"/>
                <a:sym typeface="Raleway"/>
              </a:rPr>
              <a:t>machine</a:t>
            </a:r>
            <a:r>
              <a:rPr lang="de-DE" sz="1200" baseline="0" dirty="0" smtClean="0">
                <a:latin typeface="+mn-lt"/>
                <a:ea typeface="+mn-ea"/>
                <a:cs typeface="+mn-cs"/>
                <a:sym typeface="Raleway"/>
              </a:rPr>
              <a:t> </a:t>
            </a:r>
            <a:r>
              <a:rPr lang="de-DE" sz="1200" baseline="0" dirty="0" err="1" smtClean="0">
                <a:latin typeface="+mn-lt"/>
                <a:ea typeface="+mn-ea"/>
                <a:cs typeface="+mn-cs"/>
                <a:sym typeface="Raleway"/>
              </a:rPr>
              <a:t>learning</a:t>
            </a:r>
            <a:r>
              <a:rPr lang="en-US" sz="1200" dirty="0" smtClean="0">
                <a:latin typeface="Raleway"/>
                <a:ea typeface="Raleway"/>
                <a:cs typeface="Raleway"/>
                <a:sym typeface="Raleway"/>
              </a:rPr>
              <a:t> algorithms learn to </a:t>
            </a:r>
            <a:r>
              <a:rPr lang="en-US" sz="1200" b="1" dirty="0" smtClean="0">
                <a:latin typeface="Raleway"/>
                <a:ea typeface="Raleway"/>
                <a:cs typeface="Raleway"/>
                <a:sym typeface="Raleway"/>
              </a:rPr>
              <a:t>predict chronological age </a:t>
            </a:r>
            <a:r>
              <a:rPr lang="en-US" sz="800" b="1" dirty="0" smtClean="0">
                <a:latin typeface="Raleway"/>
                <a:ea typeface="Raleway"/>
                <a:cs typeface="Raleway"/>
                <a:sym typeface="Raleway"/>
              </a:rPr>
              <a:t>(CA)</a:t>
            </a:r>
            <a:r>
              <a:rPr lang="en-US" sz="1200" b="1" dirty="0" smtClean="0">
                <a:latin typeface="Raleway"/>
                <a:ea typeface="Raleway"/>
                <a:cs typeface="Raleway"/>
                <a:sym typeface="Raleway"/>
              </a:rPr>
              <a:t> from brain scans, we refer to this as “brain age”.</a:t>
            </a:r>
          </a:p>
          <a:p>
            <a:pPr marL="0" lvl="0" indent="0" algn="l" rtl="0">
              <a:spcBef>
                <a:spcPts val="0"/>
              </a:spcBef>
              <a:spcAft>
                <a:spcPts val="0"/>
              </a:spcAft>
              <a:buNone/>
            </a:pPr>
            <a:r>
              <a:rPr lang="de-DE" baseline="0" dirty="0" smtClean="0"/>
              <a:t>So, for </a:t>
            </a:r>
            <a:r>
              <a:rPr lang="de-DE" baseline="0" dirty="0" err="1" smtClean="0"/>
              <a:t>example</a:t>
            </a:r>
            <a:r>
              <a:rPr lang="de-DE" baseline="0" dirty="0" smtClean="0"/>
              <a:t>, </a:t>
            </a:r>
            <a:r>
              <a:rPr lang="de-DE" baseline="0" dirty="0" err="1" smtClean="0"/>
              <a:t>if</a:t>
            </a:r>
            <a:r>
              <a:rPr lang="de-DE" baseline="0" dirty="0" smtClean="0"/>
              <a:t> </a:t>
            </a:r>
            <a:r>
              <a:rPr lang="de-DE" baseline="0" dirty="0" err="1" smtClean="0"/>
              <a:t>you</a:t>
            </a:r>
            <a:r>
              <a:rPr lang="de-DE" baseline="0" dirty="0" smtClean="0"/>
              <a:t> </a:t>
            </a:r>
            <a:r>
              <a:rPr lang="de-DE" baseline="0" dirty="0" err="1" smtClean="0"/>
              <a:t>have</a:t>
            </a:r>
            <a:r>
              <a:rPr lang="de-DE" baseline="0" dirty="0" smtClean="0"/>
              <a:t> a </a:t>
            </a:r>
            <a:r>
              <a:rPr lang="de-DE" baseline="0" dirty="0" err="1" smtClean="0"/>
              <a:t>brain</a:t>
            </a:r>
            <a:r>
              <a:rPr lang="de-DE" baseline="0" dirty="0" smtClean="0"/>
              <a:t> </a:t>
            </a:r>
            <a:r>
              <a:rPr lang="de-DE" baseline="0" dirty="0" err="1" smtClean="0"/>
              <a:t>scan</a:t>
            </a:r>
            <a:r>
              <a:rPr lang="de-DE" baseline="0" dirty="0" smtClean="0"/>
              <a:t> </a:t>
            </a:r>
            <a:r>
              <a:rPr lang="de-DE" baseline="0" dirty="0" err="1" smtClean="0"/>
              <a:t>of</a:t>
            </a:r>
            <a:r>
              <a:rPr lang="de-DE" baseline="0" dirty="0" smtClean="0"/>
              <a:t> a </a:t>
            </a:r>
            <a:r>
              <a:rPr lang="de-DE" baseline="0" dirty="0" err="1" smtClean="0"/>
              <a:t>person</a:t>
            </a:r>
            <a:r>
              <a:rPr lang="de-DE" baseline="0" dirty="0" smtClean="0"/>
              <a:t> </a:t>
            </a:r>
            <a:r>
              <a:rPr lang="de-DE" baseline="0" dirty="0" err="1" smtClean="0"/>
              <a:t>aged</a:t>
            </a:r>
            <a:r>
              <a:rPr lang="de-DE" baseline="0" dirty="0" smtClean="0"/>
              <a:t> 63 </a:t>
            </a:r>
            <a:r>
              <a:rPr lang="de-DE" baseline="0" dirty="0" err="1" smtClean="0"/>
              <a:t>years</a:t>
            </a:r>
            <a:r>
              <a:rPr lang="de-DE" baseline="0" dirty="0" smtClean="0"/>
              <a:t>, </a:t>
            </a:r>
            <a:r>
              <a:rPr lang="de-DE" baseline="0" dirty="0" err="1" smtClean="0"/>
              <a:t>you</a:t>
            </a:r>
            <a:r>
              <a:rPr lang="de-DE" baseline="0" dirty="0" smtClean="0"/>
              <a:t> </a:t>
            </a:r>
            <a:r>
              <a:rPr lang="de-DE" baseline="0" dirty="0" err="1" smtClean="0"/>
              <a:t>could</a:t>
            </a:r>
            <a:r>
              <a:rPr lang="de-DE" baseline="0" dirty="0" smtClean="0"/>
              <a:t> </a:t>
            </a:r>
            <a:r>
              <a:rPr lang="de-DE" baseline="0" dirty="0" err="1" smtClean="0"/>
              <a:t>ask</a:t>
            </a:r>
            <a:r>
              <a:rPr lang="de-DE" baseline="0" dirty="0" smtClean="0"/>
              <a:t> a </a:t>
            </a:r>
            <a:r>
              <a:rPr lang="de-DE" baseline="0" dirty="0" err="1" smtClean="0"/>
              <a:t>machine</a:t>
            </a:r>
            <a:r>
              <a:rPr lang="de-DE" baseline="0" dirty="0" smtClean="0"/>
              <a:t> </a:t>
            </a:r>
            <a:r>
              <a:rPr lang="de-DE" baseline="0" dirty="0" err="1" smtClean="0"/>
              <a:t>learning</a:t>
            </a:r>
            <a:r>
              <a:rPr lang="de-DE" baseline="0" dirty="0" smtClean="0"/>
              <a:t> </a:t>
            </a:r>
            <a:r>
              <a:rPr lang="de-DE" baseline="0" dirty="0" err="1" smtClean="0"/>
              <a:t>model</a:t>
            </a:r>
            <a:r>
              <a:rPr lang="de-DE" baseline="0" dirty="0" smtClean="0"/>
              <a:t> </a:t>
            </a:r>
            <a:r>
              <a:rPr lang="de-DE" baseline="0" dirty="0" err="1" smtClean="0"/>
              <a:t>to</a:t>
            </a:r>
            <a:r>
              <a:rPr lang="de-DE" baseline="0" dirty="0" smtClean="0"/>
              <a:t> </a:t>
            </a:r>
            <a:r>
              <a:rPr lang="de-DE" baseline="0" dirty="0" err="1" smtClean="0"/>
              <a:t>predict</a:t>
            </a:r>
            <a:r>
              <a:rPr lang="de-DE" baseline="0" dirty="0" smtClean="0"/>
              <a:t> </a:t>
            </a:r>
            <a:r>
              <a:rPr lang="de-DE" baseline="0" dirty="0" err="1" smtClean="0"/>
              <a:t>the</a:t>
            </a:r>
            <a:r>
              <a:rPr lang="de-DE" baseline="0" dirty="0" smtClean="0"/>
              <a:t> </a:t>
            </a:r>
            <a:r>
              <a:rPr lang="de-DE" baseline="0" dirty="0" err="1" smtClean="0"/>
              <a:t>age</a:t>
            </a:r>
            <a:r>
              <a:rPr lang="de-DE" baseline="0" dirty="0" smtClean="0"/>
              <a:t>. In </a:t>
            </a:r>
            <a:r>
              <a:rPr lang="de-DE" baseline="0" dirty="0" err="1" smtClean="0"/>
              <a:t>this</a:t>
            </a:r>
            <a:r>
              <a:rPr lang="de-DE" baseline="0" dirty="0" smtClean="0"/>
              <a:t> </a:t>
            </a:r>
            <a:r>
              <a:rPr lang="de-DE" baseline="0" dirty="0" err="1" smtClean="0"/>
              <a:t>specific</a:t>
            </a:r>
            <a:r>
              <a:rPr lang="de-DE" baseline="0" dirty="0" smtClean="0"/>
              <a:t> </a:t>
            </a:r>
            <a:r>
              <a:rPr lang="de-DE" baseline="0" dirty="0" err="1" smtClean="0"/>
              <a:t>case</a:t>
            </a:r>
            <a:r>
              <a:rPr lang="de-DE" baseline="0" dirty="0" smtClean="0"/>
              <a:t>, </a:t>
            </a:r>
            <a:r>
              <a:rPr lang="de-DE" baseline="0" dirty="0" err="1" smtClean="0"/>
              <a:t>the</a:t>
            </a:r>
            <a:r>
              <a:rPr lang="de-DE" baseline="0" dirty="0" smtClean="0"/>
              <a:t> </a:t>
            </a:r>
            <a:r>
              <a:rPr lang="de-DE" baseline="0" dirty="0" err="1" smtClean="0"/>
              <a:t>model</a:t>
            </a:r>
            <a:r>
              <a:rPr lang="de-DE" baseline="0" dirty="0" smtClean="0"/>
              <a:t> </a:t>
            </a:r>
            <a:r>
              <a:rPr lang="de-DE" baseline="0" dirty="0" err="1" smtClean="0"/>
              <a:t>estimates</a:t>
            </a:r>
            <a:r>
              <a:rPr lang="de-DE" baseline="0" dirty="0" smtClean="0"/>
              <a:t> a </a:t>
            </a:r>
            <a:r>
              <a:rPr lang="de-DE" baseline="0" dirty="0" err="1" smtClean="0"/>
              <a:t>brain-predicted</a:t>
            </a:r>
            <a:r>
              <a:rPr lang="de-DE" baseline="0" dirty="0" smtClean="0"/>
              <a:t> </a:t>
            </a:r>
            <a:r>
              <a:rPr lang="de-DE" baseline="0" dirty="0" err="1" smtClean="0"/>
              <a:t>age</a:t>
            </a:r>
            <a:r>
              <a:rPr lang="de-DE" baseline="0" dirty="0" smtClean="0"/>
              <a:t> </a:t>
            </a:r>
            <a:r>
              <a:rPr lang="de-DE" baseline="0" dirty="0" err="1" smtClean="0"/>
              <a:t>of</a:t>
            </a:r>
            <a:r>
              <a:rPr lang="de-DE" baseline="0" dirty="0" smtClean="0"/>
              <a:t> 75, </a:t>
            </a:r>
            <a:r>
              <a:rPr lang="de-DE" baseline="0" dirty="0" err="1" smtClean="0"/>
              <a:t>thus</a:t>
            </a:r>
            <a:r>
              <a:rPr lang="de-DE" baseline="0" dirty="0" smtClean="0"/>
              <a:t> </a:t>
            </a:r>
            <a:r>
              <a:rPr lang="de-DE" baseline="0" dirty="0" err="1" smtClean="0"/>
              <a:t>yielding</a:t>
            </a:r>
            <a:r>
              <a:rPr lang="de-DE" baseline="0" dirty="0" smtClean="0"/>
              <a:t> a </a:t>
            </a:r>
            <a:r>
              <a:rPr lang="de-DE" baseline="0" dirty="0" err="1" smtClean="0"/>
              <a:t>brain-predicted</a:t>
            </a:r>
            <a:r>
              <a:rPr lang="de-DE" baseline="0" dirty="0" smtClean="0"/>
              <a:t> </a:t>
            </a:r>
            <a:r>
              <a:rPr lang="de-DE" baseline="0" dirty="0" err="1" smtClean="0"/>
              <a:t>age</a:t>
            </a:r>
            <a:r>
              <a:rPr lang="de-DE" baseline="0" dirty="0" smtClean="0"/>
              <a:t> </a:t>
            </a:r>
            <a:r>
              <a:rPr lang="de-DE" baseline="0" dirty="0" err="1" smtClean="0"/>
              <a:t>difference</a:t>
            </a:r>
            <a:r>
              <a:rPr lang="de-DE" baseline="0" dirty="0" smtClean="0"/>
              <a:t> </a:t>
            </a:r>
            <a:r>
              <a:rPr lang="de-DE" baseline="0" dirty="0" err="1" smtClean="0"/>
              <a:t>of</a:t>
            </a:r>
            <a:r>
              <a:rPr lang="de-DE" baseline="0" dirty="0" smtClean="0"/>
              <a:t> 12 </a:t>
            </a:r>
            <a:r>
              <a:rPr lang="de-DE" baseline="0" dirty="0" err="1" smtClean="0"/>
              <a:t>years</a:t>
            </a:r>
            <a:r>
              <a:rPr lang="de-DE" baseline="0" dirty="0" smtClean="0"/>
              <a:t>. This </a:t>
            </a:r>
            <a:r>
              <a:rPr lang="de-DE" baseline="0" dirty="0" err="1" smtClean="0"/>
              <a:t>brain-predicted</a:t>
            </a:r>
            <a:r>
              <a:rPr lang="de-DE" baseline="0" dirty="0" smtClean="0"/>
              <a:t> </a:t>
            </a:r>
            <a:r>
              <a:rPr lang="de-DE" baseline="0" dirty="0" err="1" smtClean="0"/>
              <a:t>age</a:t>
            </a:r>
            <a:r>
              <a:rPr lang="de-DE" baseline="0" dirty="0" smtClean="0"/>
              <a:t> </a:t>
            </a:r>
            <a:r>
              <a:rPr lang="de-DE" baseline="0" dirty="0" err="1" smtClean="0"/>
              <a:t>difference</a:t>
            </a:r>
            <a:r>
              <a:rPr lang="de-DE" baseline="0" dirty="0" smtClean="0"/>
              <a:t>, </a:t>
            </a:r>
            <a:r>
              <a:rPr lang="de-DE" baseline="0" dirty="0" err="1" smtClean="0"/>
              <a:t>the</a:t>
            </a:r>
            <a:r>
              <a:rPr lang="de-DE" baseline="0" dirty="0" smtClean="0"/>
              <a:t> </a:t>
            </a:r>
            <a:r>
              <a:rPr lang="de-DE" baseline="0" dirty="0" err="1" smtClean="0"/>
              <a:t>difference</a:t>
            </a:r>
            <a:r>
              <a:rPr lang="de-DE" baseline="0" dirty="0" smtClean="0"/>
              <a:t> </a:t>
            </a:r>
            <a:r>
              <a:rPr lang="de-DE" baseline="0" dirty="0" err="1" smtClean="0"/>
              <a:t>between</a:t>
            </a:r>
            <a:r>
              <a:rPr lang="de-DE" baseline="0" dirty="0" smtClean="0"/>
              <a:t> </a:t>
            </a:r>
            <a:r>
              <a:rPr lang="de-DE" baseline="0" dirty="0" err="1" smtClean="0"/>
              <a:t>brain-predicted</a:t>
            </a:r>
            <a:r>
              <a:rPr lang="de-DE" baseline="0" dirty="0" smtClean="0"/>
              <a:t> </a:t>
            </a:r>
            <a:r>
              <a:rPr lang="de-DE" baseline="0" dirty="0" err="1" smtClean="0"/>
              <a:t>age</a:t>
            </a:r>
            <a:r>
              <a:rPr lang="de-DE" baseline="0" dirty="0" smtClean="0"/>
              <a:t> and </a:t>
            </a:r>
            <a:r>
              <a:rPr lang="de-DE" baseline="0" dirty="0" err="1" smtClean="0"/>
              <a:t>chronological</a:t>
            </a:r>
            <a:r>
              <a:rPr lang="de-DE" baseline="0" dirty="0" smtClean="0"/>
              <a:t> </a:t>
            </a:r>
            <a:r>
              <a:rPr lang="de-DE" baseline="0" dirty="0" err="1" smtClean="0"/>
              <a:t>age</a:t>
            </a:r>
            <a:r>
              <a:rPr lang="de-DE" baseline="0" dirty="0" smtClean="0"/>
              <a:t>, </a:t>
            </a:r>
            <a:r>
              <a:rPr lang="de-DE" baseline="0" dirty="0" err="1" smtClean="0"/>
              <a:t>has</a:t>
            </a:r>
            <a:r>
              <a:rPr lang="de-DE" baseline="0" dirty="0" smtClean="0"/>
              <a:t> </a:t>
            </a:r>
            <a:r>
              <a:rPr lang="de-DE" baseline="0" dirty="0" err="1" smtClean="0"/>
              <a:t>various</a:t>
            </a:r>
            <a:r>
              <a:rPr lang="de-DE" baseline="0" dirty="0" smtClean="0"/>
              <a:t> </a:t>
            </a:r>
            <a:r>
              <a:rPr lang="de-DE" baseline="0" dirty="0" err="1" smtClean="0"/>
              <a:t>clinical</a:t>
            </a:r>
            <a:r>
              <a:rPr lang="de-DE" baseline="0" dirty="0" smtClean="0"/>
              <a:t> </a:t>
            </a:r>
            <a:r>
              <a:rPr lang="de-DE" baseline="0" dirty="0" err="1" smtClean="0"/>
              <a:t>functions</a:t>
            </a:r>
            <a:r>
              <a:rPr lang="de-DE" baseline="0" dirty="0" smtClean="0"/>
              <a:t>.</a:t>
            </a:r>
            <a:endParaRPr dirty="0"/>
          </a:p>
        </p:txBody>
      </p:sp>
    </p:spTree>
    <p:extLst>
      <p:ext uri="{BB962C8B-B14F-4D97-AF65-F5344CB8AC3E}">
        <p14:creationId xmlns:p14="http://schemas.microsoft.com/office/powerpoint/2010/main" val="3376455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82e9ccfb6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82e9ccfb6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smtClean="0"/>
              <a:t>For </a:t>
            </a:r>
            <a:r>
              <a:rPr lang="de-DE" dirty="0" err="1" smtClean="0"/>
              <a:t>example</a:t>
            </a:r>
            <a:r>
              <a:rPr lang="de-DE" dirty="0" smtClean="0"/>
              <a:t>, </a:t>
            </a:r>
            <a:r>
              <a:rPr lang="de-DE" dirty="0" err="1" smtClean="0"/>
              <a:t>it</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summarize</a:t>
            </a:r>
            <a:r>
              <a:rPr lang="de-DE" baseline="0" dirty="0" smtClean="0"/>
              <a:t> </a:t>
            </a:r>
            <a:r>
              <a:rPr lang="de-DE" baseline="0" dirty="0" err="1" smtClean="0"/>
              <a:t>general</a:t>
            </a:r>
            <a:r>
              <a:rPr lang="de-DE" baseline="0" dirty="0" smtClean="0"/>
              <a:t> </a:t>
            </a:r>
            <a:r>
              <a:rPr lang="de-DE" baseline="0" dirty="0" err="1" smtClean="0"/>
              <a:t>brain</a:t>
            </a:r>
            <a:r>
              <a:rPr lang="de-DE" baseline="0" dirty="0" smtClean="0"/>
              <a:t> </a:t>
            </a:r>
            <a:r>
              <a:rPr lang="de-DE" baseline="0" dirty="0" err="1" smtClean="0"/>
              <a:t>health</a:t>
            </a:r>
            <a:r>
              <a:rPr lang="de-DE" baseline="0" dirty="0" smtClean="0"/>
              <a:t> in </a:t>
            </a:r>
            <a:r>
              <a:rPr lang="de-DE" baseline="0" dirty="0" err="1" smtClean="0"/>
              <a:t>one</a:t>
            </a:r>
            <a:r>
              <a:rPr lang="de-DE" baseline="0" dirty="0" smtClean="0"/>
              <a:t> </a:t>
            </a:r>
            <a:r>
              <a:rPr lang="de-DE" baseline="0" dirty="0" err="1" smtClean="0"/>
              <a:t>single</a:t>
            </a:r>
            <a:r>
              <a:rPr lang="de-DE" baseline="0" dirty="0" smtClean="0"/>
              <a:t> </a:t>
            </a:r>
            <a:r>
              <a:rPr lang="de-DE" baseline="0" dirty="0" err="1" smtClean="0"/>
              <a:t>number</a:t>
            </a:r>
            <a:r>
              <a:rPr lang="de-DE" baseline="0" dirty="0" smtClean="0"/>
              <a:t>. </a:t>
            </a:r>
            <a:r>
              <a:rPr lang="de-DE" baseline="0" dirty="0" err="1" smtClean="0"/>
              <a:t>Or</a:t>
            </a:r>
            <a:r>
              <a:rPr lang="de-DE" baseline="0" dirty="0" smtClean="0"/>
              <a:t> </a:t>
            </a:r>
            <a:r>
              <a:rPr lang="de-DE" baseline="0" dirty="0" err="1" smtClean="0"/>
              <a:t>it</a:t>
            </a:r>
            <a:r>
              <a:rPr lang="de-DE" baseline="0" dirty="0" smtClean="0"/>
              <a:t> </a:t>
            </a:r>
            <a:r>
              <a:rPr lang="de-DE" baseline="0" dirty="0" err="1" smtClean="0"/>
              <a:t>could</a:t>
            </a:r>
            <a:r>
              <a:rPr lang="de-DE" baseline="0" dirty="0" smtClean="0"/>
              <a:t> </a:t>
            </a:r>
            <a:r>
              <a:rPr lang="de-DE" baseline="0" dirty="0" err="1" smtClean="0"/>
              <a:t>be</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detect</a:t>
            </a:r>
            <a:r>
              <a:rPr lang="de-DE" baseline="0" dirty="0" smtClean="0"/>
              <a:t> </a:t>
            </a:r>
            <a:r>
              <a:rPr lang="de-DE" baseline="0" dirty="0" err="1" smtClean="0"/>
              <a:t>disorders</a:t>
            </a:r>
            <a:r>
              <a:rPr lang="de-DE" baseline="0" dirty="0" smtClean="0"/>
              <a:t> </a:t>
            </a:r>
            <a:r>
              <a:rPr lang="de-DE" baseline="0" dirty="0" err="1" smtClean="0"/>
              <a:t>before</a:t>
            </a:r>
            <a:r>
              <a:rPr lang="de-DE" baseline="0" dirty="0" smtClean="0"/>
              <a:t> </a:t>
            </a:r>
            <a:r>
              <a:rPr lang="de-DE" baseline="0" dirty="0" err="1" smtClean="0"/>
              <a:t>the</a:t>
            </a:r>
            <a:r>
              <a:rPr lang="de-DE" baseline="0" dirty="0" smtClean="0"/>
              <a:t> </a:t>
            </a:r>
            <a:r>
              <a:rPr lang="de-DE" baseline="0" dirty="0" err="1" smtClean="0"/>
              <a:t>emergence</a:t>
            </a:r>
            <a:r>
              <a:rPr lang="de-DE" baseline="0" dirty="0" smtClean="0"/>
              <a:t> </a:t>
            </a:r>
            <a:r>
              <a:rPr lang="de-DE" baseline="0" dirty="0" err="1" smtClean="0"/>
              <a:t>of</a:t>
            </a:r>
            <a:r>
              <a:rPr lang="de-DE" baseline="0" dirty="0" smtClean="0"/>
              <a:t> </a:t>
            </a:r>
            <a:r>
              <a:rPr lang="de-DE" baseline="0" dirty="0" err="1" smtClean="0"/>
              <a:t>symptoms</a:t>
            </a:r>
            <a:r>
              <a:rPr lang="de-DE" baseline="0" dirty="0" smtClean="0"/>
              <a:t>. </a:t>
            </a:r>
            <a:r>
              <a:rPr lang="de-DE" baseline="0" dirty="0" err="1" smtClean="0"/>
              <a:t>Or</a:t>
            </a:r>
            <a:r>
              <a:rPr lang="de-DE" baseline="0" dirty="0" smtClean="0"/>
              <a:t> </a:t>
            </a:r>
            <a:r>
              <a:rPr lang="de-DE" baseline="0" dirty="0" err="1" smtClean="0"/>
              <a:t>it</a:t>
            </a:r>
            <a:r>
              <a:rPr lang="de-DE" baseline="0" dirty="0" smtClean="0"/>
              <a:t> </a:t>
            </a:r>
            <a:r>
              <a:rPr lang="de-DE" baseline="0" dirty="0" err="1" smtClean="0"/>
              <a:t>could</a:t>
            </a:r>
            <a:r>
              <a:rPr lang="de-DE" baseline="0" dirty="0" smtClean="0"/>
              <a:t> </a:t>
            </a:r>
            <a:r>
              <a:rPr lang="de-DE" baseline="0" dirty="0" err="1" smtClean="0"/>
              <a:t>be</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support</a:t>
            </a:r>
            <a:r>
              <a:rPr lang="de-DE" baseline="0" dirty="0" smtClean="0"/>
              <a:t> a differential </a:t>
            </a:r>
            <a:r>
              <a:rPr lang="de-DE" baseline="0" dirty="0" err="1" smtClean="0"/>
              <a:t>diagnosis</a:t>
            </a:r>
            <a:r>
              <a:rPr lang="de-DE" baseline="0" dirty="0" smtClean="0"/>
              <a:t>, for </a:t>
            </a:r>
            <a:r>
              <a:rPr lang="de-DE" baseline="0" dirty="0" err="1" smtClean="0"/>
              <a:t>example</a:t>
            </a:r>
            <a:r>
              <a:rPr lang="de-DE" baseline="0" dirty="0" smtClean="0"/>
              <a:t> </a:t>
            </a:r>
            <a:r>
              <a:rPr lang="de-DE" baseline="0" dirty="0" err="1" smtClean="0"/>
              <a:t>you</a:t>
            </a:r>
            <a:r>
              <a:rPr lang="de-DE" baseline="0" dirty="0" smtClean="0"/>
              <a:t> </a:t>
            </a:r>
            <a:r>
              <a:rPr lang="de-DE" baseline="0" dirty="0" err="1" smtClean="0"/>
              <a:t>would</a:t>
            </a:r>
            <a:r>
              <a:rPr lang="de-DE" baseline="0" dirty="0" smtClean="0"/>
              <a:t> </a:t>
            </a:r>
            <a:r>
              <a:rPr lang="de-DE" baseline="0" dirty="0" err="1" smtClean="0"/>
              <a:t>expect</a:t>
            </a:r>
            <a:r>
              <a:rPr lang="de-DE" baseline="0" dirty="0" smtClean="0"/>
              <a:t> </a:t>
            </a:r>
            <a:r>
              <a:rPr lang="de-DE" baseline="0" dirty="0" err="1" smtClean="0"/>
              <a:t>the</a:t>
            </a:r>
            <a:r>
              <a:rPr lang="de-DE" baseline="0" dirty="0" smtClean="0"/>
              <a:t> </a:t>
            </a:r>
            <a:r>
              <a:rPr lang="de-DE" baseline="0" dirty="0" err="1" smtClean="0"/>
              <a:t>brain</a:t>
            </a:r>
            <a:r>
              <a:rPr lang="de-DE" baseline="0" dirty="0" smtClean="0"/>
              <a:t> </a:t>
            </a:r>
            <a:r>
              <a:rPr lang="de-DE" baseline="0" dirty="0" err="1" smtClean="0"/>
              <a:t>of</a:t>
            </a:r>
            <a:r>
              <a:rPr lang="de-DE" baseline="0" dirty="0" smtClean="0"/>
              <a:t> a </a:t>
            </a:r>
            <a:r>
              <a:rPr lang="de-DE" baseline="0" dirty="0" err="1" smtClean="0"/>
              <a:t>person</a:t>
            </a:r>
            <a:r>
              <a:rPr lang="de-DE" baseline="0" dirty="0" smtClean="0"/>
              <a:t> </a:t>
            </a:r>
            <a:r>
              <a:rPr lang="de-DE" baseline="0" dirty="0" err="1" smtClean="0"/>
              <a:t>with</a:t>
            </a:r>
            <a:r>
              <a:rPr lang="de-DE" baseline="0" dirty="0" smtClean="0"/>
              <a:t> </a:t>
            </a:r>
            <a:r>
              <a:rPr lang="de-DE" baseline="0" dirty="0" err="1" smtClean="0"/>
              <a:t>Alzheimer‘s</a:t>
            </a:r>
            <a:r>
              <a:rPr lang="de-DE" baseline="0" dirty="0" smtClean="0"/>
              <a:t> </a:t>
            </a:r>
            <a:r>
              <a:rPr lang="de-DE" baseline="0" dirty="0" err="1" smtClean="0"/>
              <a:t>disease</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older</a:t>
            </a:r>
            <a:r>
              <a:rPr lang="de-DE" baseline="0" dirty="0" smtClean="0"/>
              <a:t> </a:t>
            </a:r>
            <a:r>
              <a:rPr lang="de-DE" baseline="0" dirty="0" err="1" smtClean="0"/>
              <a:t>than</a:t>
            </a:r>
            <a:r>
              <a:rPr lang="de-DE" baseline="0" dirty="0" smtClean="0"/>
              <a:t> </a:t>
            </a:r>
            <a:r>
              <a:rPr lang="de-DE" baseline="0" dirty="0" err="1" smtClean="0"/>
              <a:t>that</a:t>
            </a:r>
            <a:r>
              <a:rPr lang="de-DE" baseline="0" dirty="0" smtClean="0"/>
              <a:t> </a:t>
            </a:r>
            <a:r>
              <a:rPr lang="de-DE" baseline="0" dirty="0" err="1" smtClean="0"/>
              <a:t>of</a:t>
            </a:r>
            <a:r>
              <a:rPr lang="de-DE" baseline="0" dirty="0" smtClean="0"/>
              <a:t> a </a:t>
            </a:r>
            <a:r>
              <a:rPr lang="de-DE" baseline="0" dirty="0" err="1" smtClean="0"/>
              <a:t>person</a:t>
            </a:r>
            <a:r>
              <a:rPr lang="de-DE" baseline="0" dirty="0" smtClean="0"/>
              <a:t> </a:t>
            </a:r>
            <a:r>
              <a:rPr lang="de-DE" baseline="0" dirty="0" err="1" smtClean="0"/>
              <a:t>with</a:t>
            </a:r>
            <a:r>
              <a:rPr lang="de-DE" baseline="0" dirty="0" smtClean="0"/>
              <a:t> mild </a:t>
            </a:r>
            <a:r>
              <a:rPr lang="de-DE" baseline="0" dirty="0" err="1" smtClean="0"/>
              <a:t>cognitive</a:t>
            </a:r>
            <a:r>
              <a:rPr lang="de-DE" baseline="0" dirty="0" smtClean="0"/>
              <a:t> </a:t>
            </a:r>
            <a:r>
              <a:rPr lang="de-DE" baseline="0" dirty="0" err="1" smtClean="0"/>
              <a:t>impairment</a:t>
            </a:r>
            <a:r>
              <a:rPr lang="de-DE" baseline="0" dirty="0" smtClean="0"/>
              <a:t>.</a:t>
            </a:r>
          </a:p>
          <a:p>
            <a:pPr marL="0" lvl="0" indent="0" algn="l" rtl="0">
              <a:spcBef>
                <a:spcPts val="0"/>
              </a:spcBef>
              <a:spcAft>
                <a:spcPts val="0"/>
              </a:spcAft>
              <a:buNone/>
            </a:pPr>
            <a:endParaRPr lang="de-DE" baseline="0" dirty="0" smtClean="0"/>
          </a:p>
          <a:p>
            <a:pPr marL="0" lvl="0" indent="0" algn="l" rtl="0">
              <a:spcBef>
                <a:spcPts val="0"/>
              </a:spcBef>
              <a:spcAft>
                <a:spcPts val="0"/>
              </a:spcAft>
              <a:buNone/>
            </a:pPr>
            <a:r>
              <a:rPr lang="de-DE" baseline="0" dirty="0" smtClean="0"/>
              <a:t>Okay, but </a:t>
            </a:r>
            <a:r>
              <a:rPr lang="de-DE" baseline="0" dirty="0" err="1" smtClean="0"/>
              <a:t>which</a:t>
            </a:r>
            <a:r>
              <a:rPr lang="de-DE" baseline="0" dirty="0" smtClean="0"/>
              <a:t> </a:t>
            </a:r>
            <a:r>
              <a:rPr lang="de-DE" baseline="0" dirty="0" err="1" smtClean="0"/>
              <a:t>neuroimaging</a:t>
            </a:r>
            <a:r>
              <a:rPr lang="de-DE" baseline="0" dirty="0" smtClean="0"/>
              <a:t> </a:t>
            </a:r>
            <a:r>
              <a:rPr lang="de-DE" baseline="0" dirty="0" err="1" smtClean="0"/>
              <a:t>data</a:t>
            </a:r>
            <a:r>
              <a:rPr lang="de-DE" baseline="0" dirty="0" smtClean="0"/>
              <a:t> </a:t>
            </a:r>
            <a:r>
              <a:rPr lang="de-DE" baseline="0" dirty="0" err="1" smtClean="0"/>
              <a:t>is</a:t>
            </a:r>
            <a:r>
              <a:rPr lang="de-DE" baseline="0" dirty="0" smtClean="0"/>
              <a:t> </a:t>
            </a:r>
            <a:r>
              <a:rPr lang="de-DE" baseline="0" dirty="0" err="1" smtClean="0"/>
              <a:t>actually</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predict</a:t>
            </a:r>
            <a:r>
              <a:rPr lang="de-DE" baseline="0" dirty="0" smtClean="0"/>
              <a:t> </a:t>
            </a:r>
            <a:r>
              <a:rPr lang="de-DE" baseline="0" dirty="0" err="1" smtClean="0"/>
              <a:t>brain</a:t>
            </a:r>
            <a:r>
              <a:rPr lang="de-DE" baseline="0" dirty="0" smtClean="0"/>
              <a:t> </a:t>
            </a:r>
            <a:r>
              <a:rPr lang="de-DE" baseline="0" dirty="0" err="1" smtClean="0"/>
              <a:t>age</a:t>
            </a:r>
            <a:r>
              <a:rPr lang="de-DE" baseline="0" dirty="0" smtClean="0"/>
              <a:t>? So </a:t>
            </a:r>
            <a:r>
              <a:rPr lang="de-DE" baseline="0" dirty="0" err="1" smtClean="0"/>
              <a:t>far</a:t>
            </a:r>
            <a:r>
              <a:rPr lang="de-DE" baseline="0" dirty="0" smtClean="0"/>
              <a:t>, </a:t>
            </a:r>
            <a:r>
              <a:rPr lang="de-DE" baseline="0" dirty="0" err="1" smtClean="0"/>
              <a:t>mostly</a:t>
            </a:r>
            <a:r>
              <a:rPr lang="de-DE" baseline="0" dirty="0" smtClean="0"/>
              <a:t> </a:t>
            </a:r>
            <a:r>
              <a:rPr lang="de-DE" baseline="0" dirty="0" err="1" smtClean="0"/>
              <a:t>volumetric</a:t>
            </a:r>
            <a:r>
              <a:rPr lang="de-DE" baseline="0" dirty="0" smtClean="0"/>
              <a:t> </a:t>
            </a:r>
            <a:r>
              <a:rPr lang="de-DE" baseline="0" dirty="0" err="1" smtClean="0"/>
              <a:t>data</a:t>
            </a:r>
            <a:r>
              <a:rPr lang="de-DE" baseline="0" dirty="0" smtClean="0"/>
              <a:t>, </a:t>
            </a:r>
            <a:r>
              <a:rPr lang="de-DE" baseline="0" dirty="0" err="1" smtClean="0"/>
              <a:t>that</a:t>
            </a:r>
            <a:r>
              <a:rPr lang="de-DE" baseline="0" dirty="0" smtClean="0"/>
              <a:t> </a:t>
            </a:r>
            <a:r>
              <a:rPr lang="de-DE" baseline="0" dirty="0" err="1" smtClean="0"/>
              <a:t>is</a:t>
            </a:r>
            <a:r>
              <a:rPr lang="de-DE" baseline="0" dirty="0" smtClean="0"/>
              <a:t>, </a:t>
            </a:r>
            <a:r>
              <a:rPr lang="de-DE" baseline="0" dirty="0" err="1" smtClean="0"/>
              <a:t>structural</a:t>
            </a:r>
            <a:r>
              <a:rPr lang="de-DE" baseline="0" dirty="0" smtClean="0"/>
              <a:t> MRI </a:t>
            </a:r>
            <a:r>
              <a:rPr lang="de-DE" baseline="0" dirty="0" err="1" smtClean="0"/>
              <a:t>scans</a:t>
            </a:r>
            <a:r>
              <a:rPr lang="de-DE" baseline="0" dirty="0" smtClean="0"/>
              <a:t>, </a:t>
            </a:r>
            <a:r>
              <a:rPr lang="de-DE" baseline="0" dirty="0" err="1" smtClean="0"/>
              <a:t>were</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predict</a:t>
            </a:r>
            <a:r>
              <a:rPr lang="de-DE" baseline="0" dirty="0" smtClean="0"/>
              <a:t> </a:t>
            </a:r>
            <a:r>
              <a:rPr lang="de-DE" baseline="0" dirty="0" err="1" smtClean="0"/>
              <a:t>brain</a:t>
            </a:r>
            <a:r>
              <a:rPr lang="de-DE" baseline="0" dirty="0" smtClean="0"/>
              <a:t> </a:t>
            </a:r>
            <a:r>
              <a:rPr lang="de-DE" baseline="0" dirty="0" err="1" smtClean="0"/>
              <a:t>age</a:t>
            </a:r>
            <a:r>
              <a:rPr lang="de-DE" baseline="0" dirty="0" smtClean="0"/>
              <a:t>. </a:t>
            </a:r>
            <a:r>
              <a:rPr lang="de-DE" baseline="0" dirty="0" err="1" smtClean="0"/>
              <a:t>However</a:t>
            </a:r>
            <a:r>
              <a:rPr lang="de-DE" baseline="0" dirty="0" smtClean="0"/>
              <a:t>, </a:t>
            </a:r>
            <a:r>
              <a:rPr lang="de-DE" baseline="0" dirty="0" err="1" smtClean="0"/>
              <a:t>cerebral</a:t>
            </a:r>
            <a:r>
              <a:rPr lang="de-DE" baseline="0" dirty="0" smtClean="0"/>
              <a:t> </a:t>
            </a:r>
            <a:r>
              <a:rPr lang="de-DE" baseline="0" dirty="0" err="1" smtClean="0"/>
              <a:t>glucose</a:t>
            </a:r>
            <a:r>
              <a:rPr lang="de-DE" baseline="0" dirty="0" smtClean="0"/>
              <a:t> </a:t>
            </a:r>
            <a:r>
              <a:rPr lang="de-DE" baseline="0" dirty="0" err="1" smtClean="0"/>
              <a:t>metabolism</a:t>
            </a:r>
            <a:r>
              <a:rPr lang="de-DE" baseline="0" dirty="0" smtClean="0"/>
              <a:t>, </a:t>
            </a:r>
            <a:r>
              <a:rPr lang="de-DE" baseline="0" dirty="0" err="1" smtClean="0"/>
              <a:t>that</a:t>
            </a:r>
            <a:r>
              <a:rPr lang="de-DE" baseline="0" dirty="0" smtClean="0"/>
              <a:t> </a:t>
            </a:r>
            <a:r>
              <a:rPr lang="de-DE" baseline="0" dirty="0" err="1" smtClean="0"/>
              <a:t>is</a:t>
            </a:r>
            <a:r>
              <a:rPr lang="de-DE" baseline="0" dirty="0" smtClean="0"/>
              <a:t>, FDG-PET, </a:t>
            </a:r>
            <a:r>
              <a:rPr lang="de-DE" baseline="0" dirty="0" err="1" smtClean="0"/>
              <a:t>may</a:t>
            </a:r>
            <a:r>
              <a:rPr lang="de-DE" baseline="0" dirty="0" smtClean="0"/>
              <a:t> </a:t>
            </a:r>
            <a:r>
              <a:rPr lang="de-DE" baseline="0" dirty="0" err="1" smtClean="0"/>
              <a:t>be</a:t>
            </a:r>
            <a:r>
              <a:rPr lang="de-DE" baseline="0" dirty="0" smtClean="0"/>
              <a:t> </a:t>
            </a:r>
            <a:r>
              <a:rPr lang="de-DE" baseline="0" dirty="0" err="1" smtClean="0"/>
              <a:t>equally</a:t>
            </a:r>
            <a:r>
              <a:rPr lang="de-DE" baseline="0" dirty="0" smtClean="0"/>
              <a:t> </a:t>
            </a:r>
            <a:r>
              <a:rPr lang="de-DE" baseline="0" dirty="0" err="1" smtClean="0"/>
              <a:t>useful</a:t>
            </a:r>
            <a:r>
              <a:rPr lang="de-DE" baseline="0" dirty="0" smtClean="0"/>
              <a:t> in </a:t>
            </a:r>
            <a:r>
              <a:rPr lang="de-DE" baseline="0" dirty="0" err="1" smtClean="0"/>
              <a:t>predicting</a:t>
            </a:r>
            <a:r>
              <a:rPr lang="de-DE" baseline="0" dirty="0" smtClean="0"/>
              <a:t> </a:t>
            </a:r>
            <a:r>
              <a:rPr lang="de-DE" baseline="0" dirty="0" err="1" smtClean="0"/>
              <a:t>brain</a:t>
            </a:r>
            <a:r>
              <a:rPr lang="de-DE" baseline="0" dirty="0" smtClean="0"/>
              <a:t> </a:t>
            </a:r>
            <a:r>
              <a:rPr lang="de-DE" baseline="0" dirty="0" err="1" smtClean="0"/>
              <a:t>age</a:t>
            </a:r>
            <a:r>
              <a:rPr lang="de-DE" baseline="0" dirty="0" smtClean="0"/>
              <a:t>. </a:t>
            </a:r>
            <a:r>
              <a:rPr lang="de-DE" baseline="0" dirty="0" err="1" smtClean="0"/>
              <a:t>It</a:t>
            </a:r>
            <a:r>
              <a:rPr lang="de-DE" baseline="0" dirty="0" smtClean="0"/>
              <a:t> </a:t>
            </a:r>
            <a:r>
              <a:rPr lang="de-DE" baseline="0" dirty="0" err="1" smtClean="0"/>
              <a:t>could</a:t>
            </a:r>
            <a:r>
              <a:rPr lang="de-DE" baseline="0" dirty="0" smtClean="0"/>
              <a:t> </a:t>
            </a:r>
            <a:r>
              <a:rPr lang="de-DE" baseline="0" dirty="0" err="1" smtClean="0"/>
              <a:t>be</a:t>
            </a:r>
            <a:r>
              <a:rPr lang="de-DE" baseline="0" dirty="0" smtClean="0"/>
              <a:t> </a:t>
            </a:r>
            <a:r>
              <a:rPr lang="de-DE" baseline="0" dirty="0" err="1" smtClean="0"/>
              <a:t>especially</a:t>
            </a:r>
            <a:r>
              <a:rPr lang="de-DE" baseline="0" dirty="0" smtClean="0"/>
              <a:t> </a:t>
            </a:r>
            <a:r>
              <a:rPr lang="de-DE" baseline="0" dirty="0" err="1" smtClean="0"/>
              <a:t>useful</a:t>
            </a:r>
            <a:r>
              <a:rPr lang="de-DE" baseline="0" dirty="0" smtClean="0"/>
              <a:t> in </a:t>
            </a:r>
            <a:r>
              <a:rPr lang="de-DE" baseline="0" dirty="0" err="1" smtClean="0"/>
              <a:t>very</a:t>
            </a:r>
            <a:r>
              <a:rPr lang="de-DE" baseline="0" dirty="0" smtClean="0"/>
              <a:t> </a:t>
            </a:r>
            <a:r>
              <a:rPr lang="de-DE" baseline="0" dirty="0" err="1" smtClean="0"/>
              <a:t>early</a:t>
            </a:r>
            <a:r>
              <a:rPr lang="de-DE" baseline="0" dirty="0" smtClean="0"/>
              <a:t> </a:t>
            </a:r>
            <a:r>
              <a:rPr lang="de-DE" baseline="0" dirty="0" err="1" smtClean="0"/>
              <a:t>stages</a:t>
            </a:r>
            <a:r>
              <a:rPr lang="de-DE" baseline="0" dirty="0" smtClean="0"/>
              <a:t> </a:t>
            </a:r>
            <a:r>
              <a:rPr lang="de-DE" baseline="0" dirty="0" err="1" smtClean="0"/>
              <a:t>of</a:t>
            </a:r>
            <a:r>
              <a:rPr lang="de-DE" baseline="0" dirty="0" smtClean="0"/>
              <a:t> </a:t>
            </a:r>
            <a:r>
              <a:rPr lang="de-DE" baseline="0" dirty="0" err="1" smtClean="0"/>
              <a:t>Alzheimer‘s</a:t>
            </a:r>
            <a:r>
              <a:rPr lang="de-DE" baseline="0" dirty="0" smtClean="0"/>
              <a:t> </a:t>
            </a:r>
            <a:r>
              <a:rPr lang="de-DE" baseline="0" dirty="0" err="1" smtClean="0"/>
              <a:t>disease</a:t>
            </a:r>
            <a:r>
              <a:rPr lang="de-DE" baseline="0" dirty="0" smtClean="0"/>
              <a:t>, </a:t>
            </a:r>
            <a:r>
              <a:rPr lang="de-DE" baseline="0" dirty="0" err="1" smtClean="0"/>
              <a:t>as</a:t>
            </a:r>
            <a:r>
              <a:rPr lang="de-DE" baseline="0" dirty="0" smtClean="0"/>
              <a:t> </a:t>
            </a:r>
            <a:r>
              <a:rPr lang="de-DE" baseline="0" dirty="0" err="1" smtClean="0"/>
              <a:t>we</a:t>
            </a:r>
            <a:r>
              <a:rPr lang="de-DE" baseline="0" dirty="0" smtClean="0"/>
              <a:t> </a:t>
            </a:r>
            <a:r>
              <a:rPr lang="de-DE" baseline="0" dirty="0" err="1" smtClean="0"/>
              <a:t>know</a:t>
            </a:r>
            <a:r>
              <a:rPr lang="de-DE" baseline="0" dirty="0" smtClean="0"/>
              <a:t> </a:t>
            </a:r>
            <a:r>
              <a:rPr lang="de-DE" baseline="0" dirty="0" err="1" smtClean="0"/>
              <a:t>that</a:t>
            </a:r>
            <a:r>
              <a:rPr lang="de-DE" baseline="0" dirty="0" smtClean="0"/>
              <a:t> </a:t>
            </a:r>
            <a:r>
              <a:rPr lang="de-DE" baseline="0" dirty="0" err="1" smtClean="0"/>
              <a:t>cell</a:t>
            </a:r>
            <a:r>
              <a:rPr lang="de-DE" baseline="0" dirty="0" smtClean="0"/>
              <a:t> </a:t>
            </a:r>
            <a:r>
              <a:rPr lang="de-DE" baseline="0" dirty="0" err="1" smtClean="0"/>
              <a:t>metabolism</a:t>
            </a:r>
            <a:r>
              <a:rPr lang="de-DE" baseline="0" dirty="0" smtClean="0"/>
              <a:t> </a:t>
            </a:r>
            <a:r>
              <a:rPr lang="de-DE" baseline="0" dirty="0" err="1" smtClean="0"/>
              <a:t>declines</a:t>
            </a:r>
            <a:r>
              <a:rPr lang="de-DE" baseline="0" dirty="0" smtClean="0"/>
              <a:t> </a:t>
            </a:r>
            <a:r>
              <a:rPr lang="de-DE" baseline="0" dirty="0" err="1" smtClean="0"/>
              <a:t>before</a:t>
            </a:r>
            <a:r>
              <a:rPr lang="de-DE" baseline="0" dirty="0" smtClean="0"/>
              <a:t> </a:t>
            </a:r>
            <a:r>
              <a:rPr lang="de-DE" baseline="0" dirty="0" err="1" smtClean="0"/>
              <a:t>regions</a:t>
            </a:r>
            <a:r>
              <a:rPr lang="de-DE" baseline="0" dirty="0" smtClean="0"/>
              <a:t> </a:t>
            </a:r>
            <a:r>
              <a:rPr lang="de-DE" baseline="0" dirty="0" err="1" smtClean="0"/>
              <a:t>degenerate</a:t>
            </a:r>
            <a:r>
              <a:rPr lang="de-DE" baseline="0" dirty="0" smtClean="0"/>
              <a:t>.</a:t>
            </a:r>
            <a:endParaRPr dirty="0"/>
          </a:p>
        </p:txBody>
      </p:sp>
    </p:spTree>
    <p:extLst>
      <p:ext uri="{BB962C8B-B14F-4D97-AF65-F5344CB8AC3E}">
        <p14:creationId xmlns:p14="http://schemas.microsoft.com/office/powerpoint/2010/main" val="2987034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This constitutes the basis for the current project.</a:t>
            </a:r>
          </a:p>
          <a:p>
            <a:r>
              <a:rPr lang="en-US" dirty="0" smtClean="0"/>
              <a:t>Our first</a:t>
            </a:r>
            <a:r>
              <a:rPr lang="en-US" baseline="0" dirty="0" smtClean="0"/>
              <a:t> research aim was to compare the precision of brain-predicted age using MRI and FDG-PET in cognitively normal individuals.</a:t>
            </a:r>
          </a:p>
          <a:p>
            <a:r>
              <a:rPr lang="en-US" baseline="0" dirty="0" smtClean="0"/>
              <a:t>The second aim was to compare associations of MRI and FDG-PET-BPAD with cognitive function, neuropathology and risk of cognitive decline in CN.</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6</a:t>
            </a:fld>
            <a:endParaRPr lang="en-US"/>
          </a:p>
        </p:txBody>
      </p:sp>
    </p:spTree>
    <p:extLst>
      <p:ext uri="{BB962C8B-B14F-4D97-AF65-F5344CB8AC3E}">
        <p14:creationId xmlns:p14="http://schemas.microsoft.com/office/powerpoint/2010/main" val="1383020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To give you a brief overview of our participants, they were all around the same age,</a:t>
            </a:r>
            <a:r>
              <a:rPr lang="en-US" baseline="0" dirty="0" smtClean="0"/>
              <a:t> on average between 70 and 74. More females were in the cognitively normal samples, whereas the MCI sample comprised more </a:t>
            </a:r>
            <a:r>
              <a:rPr lang="en-US" baseline="0" smtClean="0"/>
              <a:t>males.</a:t>
            </a:r>
            <a:endParaRPr lang="en-US" baseline="0" dirty="0" smtClean="0"/>
          </a:p>
        </p:txBody>
      </p:sp>
      <p:sp>
        <p:nvSpPr>
          <p:cNvPr id="4" name="Foliennummernplatzhalter 3"/>
          <p:cNvSpPr>
            <a:spLocks noGrp="1"/>
          </p:cNvSpPr>
          <p:nvPr>
            <p:ph type="sldNum" sz="quarter" idx="10"/>
          </p:nvPr>
        </p:nvSpPr>
        <p:spPr/>
        <p:txBody>
          <a:bodyPr/>
          <a:lstStyle/>
          <a:p>
            <a:fld id="{389624A9-524B-4826-BAB9-D2FD0AF4896D}" type="slidenum">
              <a:rPr lang="en-US" smtClean="0"/>
              <a:t>7</a:t>
            </a:fld>
            <a:endParaRPr lang="en-US"/>
          </a:p>
        </p:txBody>
      </p:sp>
    </p:spTree>
    <p:extLst>
      <p:ext uri="{BB962C8B-B14F-4D97-AF65-F5344CB8AC3E}">
        <p14:creationId xmlns:p14="http://schemas.microsoft.com/office/powerpoint/2010/main" val="2980816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How</a:t>
            </a:r>
            <a:r>
              <a:rPr lang="en-US" baseline="0" dirty="0" smtClean="0"/>
              <a:t> we went about the training process is that we applied what’s called a nested cross-validation procedure. We split the data into four parts training and one part testing. The training data in machine learning approaches is used – as the name suggests – to train the models and obtain a final model with optimal hyperparameters. Thereafter we use the test data to obtain predictions.</a:t>
            </a:r>
          </a:p>
          <a:p>
            <a:r>
              <a:rPr lang="en-US" baseline="0" dirty="0" smtClean="0"/>
              <a:t>In the nested cross-validation approach, we repeated this splitting into training and testing set five times such that each individual in the ADNI cognitively normal sample belonged to a test set once and only once. This allowed us to obtain one independent brain age prediction for all individuals from the ADNI sample. For the OASIS and MCI data on the other hand, because by means of this procedure five different models were trained, we obtained five different but highly correlated brain age predictions per individual in these samples. The results I’m showing to you today are inferred from the first model for simplicity.</a:t>
            </a:r>
          </a:p>
          <a:p>
            <a:r>
              <a:rPr lang="en-US" baseline="0" dirty="0" smtClean="0"/>
              <a:t>After this inner five-fold cross validation, we used the brain age predictions from the validation folds to apply bias correction. In the brain-age prediction literature, we often observe a bias between BPAD and chronological age, wherein younger individuals are predicted to be older and older individuals are predicted to be younger than they actually are. With established bias correction methods, we were able to infer the required parameters to eliminate this bias.</a:t>
            </a:r>
          </a:p>
        </p:txBody>
      </p:sp>
      <p:sp>
        <p:nvSpPr>
          <p:cNvPr id="4" name="Foliennummernplatzhalter 3"/>
          <p:cNvSpPr>
            <a:spLocks noGrp="1"/>
          </p:cNvSpPr>
          <p:nvPr>
            <p:ph type="sldNum" sz="quarter" idx="10"/>
          </p:nvPr>
        </p:nvSpPr>
        <p:spPr/>
        <p:txBody>
          <a:bodyPr/>
          <a:lstStyle/>
          <a:p>
            <a:fld id="{389624A9-524B-4826-BAB9-D2FD0AF4896D}" type="slidenum">
              <a:rPr lang="en-US" smtClean="0"/>
              <a:t>9</a:t>
            </a:fld>
            <a:endParaRPr lang="en-US"/>
          </a:p>
        </p:txBody>
      </p:sp>
    </p:spTree>
    <p:extLst>
      <p:ext uri="{BB962C8B-B14F-4D97-AF65-F5344CB8AC3E}">
        <p14:creationId xmlns:p14="http://schemas.microsoft.com/office/powerpoint/2010/main" val="338143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Here I present you results</a:t>
            </a:r>
            <a:r>
              <a:rPr lang="en-US" baseline="0" dirty="0" smtClean="0"/>
              <a:t> for the comparison between FDG-PET and MRI in brain age prediction. </a:t>
            </a:r>
          </a:p>
          <a:p>
            <a:r>
              <a:rPr lang="en-US" baseline="0" dirty="0" smtClean="0"/>
              <a:t>As we can appreciate from the mean absolute error, or MAE, in the CN sample, the precision of brain age prediction was largely similar between FDG-PET and MRI. The age of cognitively normal individuals was on average underestimated by -0.1 and 0.05 years in the two modalities. This shows that our predictions were very precise.</a:t>
            </a:r>
          </a:p>
          <a:p>
            <a:r>
              <a:rPr lang="en-US" baseline="0" dirty="0" smtClean="0"/>
              <a:t>In the </a:t>
            </a:r>
            <a:r>
              <a:rPr lang="en-US" baseline="0" dirty="0" err="1" smtClean="0"/>
              <a:t>CN_validation</a:t>
            </a:r>
            <a:r>
              <a:rPr lang="en-US" baseline="0" dirty="0" smtClean="0"/>
              <a:t> sample, FDG-PET did a slightly better job in predicting brain age, as both the mean absolute error and the mean difference were smaller in this modality.</a:t>
            </a:r>
          </a:p>
          <a:p>
            <a:r>
              <a:rPr lang="en-US" baseline="0" dirty="0" smtClean="0"/>
              <a:t>In the MCI group, we found that individuals were estimated older than their actual chronological age by 0.67 and 1.42 years for FDG-PET and MRI, respectively. So we found a bigger difference between chronological and predicted age in the MCI population when using MRI.</a:t>
            </a:r>
            <a:endParaRPr lang="en-US" dirty="0"/>
          </a:p>
        </p:txBody>
      </p:sp>
      <p:sp>
        <p:nvSpPr>
          <p:cNvPr id="4" name="Foliennummernplatzhalter 3"/>
          <p:cNvSpPr>
            <a:spLocks noGrp="1"/>
          </p:cNvSpPr>
          <p:nvPr>
            <p:ph type="sldNum" sz="quarter" idx="10"/>
          </p:nvPr>
        </p:nvSpPr>
        <p:spPr/>
        <p:txBody>
          <a:bodyPr/>
          <a:lstStyle/>
          <a:p>
            <a:fld id="{389624A9-524B-4826-BAB9-D2FD0AF4896D}" type="slidenum">
              <a:rPr lang="en-US" smtClean="0"/>
              <a:t>10</a:t>
            </a:fld>
            <a:endParaRPr lang="en-US"/>
          </a:p>
        </p:txBody>
      </p:sp>
    </p:spTree>
    <p:extLst>
      <p:ext uri="{BB962C8B-B14F-4D97-AF65-F5344CB8AC3E}">
        <p14:creationId xmlns:p14="http://schemas.microsoft.com/office/powerpoint/2010/main" val="3509476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3.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w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917" y="1708151"/>
            <a:ext cx="9218083" cy="5151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1748842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großes Bild">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334434" y="1604434"/>
            <a:ext cx="11523133"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8487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10943167" cy="4417484"/>
          </a:xfrm>
        </p:spPr>
        <p:txBody>
          <a:bodyPr/>
          <a:lstStyle>
            <a:lvl1pPr>
              <a:spcBef>
                <a:spcPts val="800"/>
              </a:spcBef>
              <a:spcAft>
                <a:spcPts val="0"/>
              </a:spcAft>
              <a:defRPr lang="de-DE" sz="2133" i="1" kern="1200" dirty="0" smtClean="0">
                <a:solidFill>
                  <a:srgbClr val="B1B2C5"/>
                </a:solidFill>
                <a:latin typeface="Calibri" panose="020F0502020204030204" pitchFamily="34" charset="0"/>
                <a:ea typeface="+mn-ea"/>
                <a:cs typeface="+mn-cs"/>
              </a:defRPr>
            </a:lvl1pPr>
            <a:lvl2pPr marL="719982" indent="0">
              <a:spcBef>
                <a:spcPts val="600"/>
              </a:spcBef>
              <a:spcAft>
                <a:spcPts val="0"/>
              </a:spcAft>
              <a:buClr>
                <a:schemeClr val="tx2"/>
              </a:buClr>
              <a:buNone/>
              <a:defRPr sz="2133"/>
            </a:lvl2pPr>
            <a:lvl3pPr marL="479988" indent="-479988">
              <a:spcBef>
                <a:spcPts val="800"/>
              </a:spcBef>
              <a:spcAft>
                <a:spcPts val="0"/>
              </a:spcAft>
              <a:buClr>
                <a:schemeClr val="tx2"/>
              </a:buClr>
              <a:buSzPct val="120000"/>
              <a:buFont typeface="+mj-lt"/>
              <a:buAutoNum type="arabicPeriod"/>
              <a:defRPr lang="de-DE" sz="2133" kern="1200" dirty="0" smtClean="0">
                <a:solidFill>
                  <a:schemeClr val="tx1"/>
                </a:solidFill>
                <a:latin typeface="Calibri Light" panose="020F0302020204030204" pitchFamily="34" charset="0"/>
                <a:ea typeface="+mn-ea"/>
                <a:cs typeface="+mn-cs"/>
              </a:defRPr>
            </a:lvl3pPr>
            <a:lvl4pPr marL="719982" indent="0">
              <a:spcBef>
                <a:spcPts val="600"/>
              </a:spcBef>
              <a:buNone/>
              <a:defRPr sz="2133" i="0">
                <a:solidFill>
                  <a:schemeClr val="tx1"/>
                </a:solidFill>
                <a:latin typeface="Calibri Light" panose="020F0302020204030204" pitchFamily="34" charset="0"/>
              </a:defRPr>
            </a:lvl4pPr>
            <a:lvl5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5pPr>
            <a:lvl6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6pPr>
            <a:lvl7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7pPr>
            <a:lvl8pPr marL="719982" indent="0">
              <a:spcBef>
                <a:spcPts val="600"/>
              </a:spcBef>
              <a:buClr>
                <a:schemeClr val="tx2"/>
              </a:buClr>
              <a:buSzPct val="120000"/>
              <a:buFont typeface="Arial Rounded MT Bold" panose="020F0704030504030204" pitchFamily="34" charset="0"/>
              <a:buNone/>
              <a:defRPr sz="2133" i="0">
                <a:solidFill>
                  <a:schemeClr val="tx1"/>
                </a:solidFill>
                <a:latin typeface="Calibri Light" panose="020F0302020204030204" pitchFamily="34" charset="0"/>
              </a:defRPr>
            </a:lvl8pPr>
            <a:lvl9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smtClean="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59714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400" kern="1200" dirty="0" smtClean="0">
                <a:solidFill>
                  <a:schemeClr val="tx1"/>
                </a:solidFill>
                <a:latin typeface="Calibri Light" panose="020F0302020204030204" pitchFamily="34" charset="0"/>
                <a:ea typeface="+mn-ea"/>
                <a:cs typeface="+mn-cs"/>
              </a:defRPr>
            </a:lvl2pPr>
            <a:lvl3pPr>
              <a:defRPr sz="1867"/>
            </a:lvl3pPr>
            <a:lvl4pPr>
              <a:defRPr sz="1867"/>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470606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ld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0" name="Titel 9"/>
          <p:cNvSpPr>
            <a:spLocks noGrp="1"/>
          </p:cNvSpPr>
          <p:nvPr>
            <p:ph type="title"/>
          </p:nvPr>
        </p:nvSpPr>
        <p:spPr/>
        <p:txBody>
          <a:bodyPr/>
          <a:lstStyle/>
          <a:p>
            <a:r>
              <a:rPr lang="de-DE" noProof="0" smtClean="0"/>
              <a:t>Titelmasterformat durch Klicken bearbeiten</a:t>
            </a:r>
            <a:endParaRPr lang="de-DE" noProof="0" dirty="0"/>
          </a:p>
        </p:txBody>
      </p:sp>
      <p:sp>
        <p:nvSpPr>
          <p:cNvPr id="8" name="Bildplatzhalter 7"/>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160856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ild recht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133" kern="1200" dirty="0" smtClean="0">
                <a:solidFill>
                  <a:schemeClr val="tx1"/>
                </a:solidFill>
                <a:latin typeface="Calibri Light" panose="020F0302020204030204" pitchFamily="34" charset="0"/>
                <a:ea typeface="+mn-ea"/>
                <a:cs typeface="+mn-cs"/>
              </a:defRPr>
            </a:lvl2pPr>
            <a:lvl3pPr>
              <a:defRPr sz="1600"/>
            </a:lvl3pPr>
            <a:lvl4pPr>
              <a:defRPr sz="1600"/>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8" name="Bildplatzhalter 7"/>
          <p:cNvSpPr>
            <a:spLocks noGrp="1"/>
          </p:cNvSpPr>
          <p:nvPr>
            <p:ph type="pic" sz="quarter" idx="13"/>
          </p:nvPr>
        </p:nvSpPr>
        <p:spPr>
          <a:xfrm>
            <a:off x="6191253" y="1604434"/>
            <a:ext cx="5666316"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smtClean="0"/>
              <a:t>Titelmasterformat durch Klicken bearbeiten</a:t>
            </a:r>
            <a:endParaRPr lang="en-US" dirty="0"/>
          </a:p>
        </p:txBody>
      </p:sp>
    </p:spTree>
    <p:extLst>
      <p:ext uri="{BB962C8B-B14F-4D97-AF65-F5344CB8AC3E}">
        <p14:creationId xmlns:p14="http://schemas.microsoft.com/office/powerpoint/2010/main" val="311148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wei Bilder">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
        <p:nvSpPr>
          <p:cNvPr id="11" name="Bildplatzhalter 10"/>
          <p:cNvSpPr>
            <a:spLocks noGrp="1"/>
          </p:cNvSpPr>
          <p:nvPr>
            <p:ph type="pic" sz="quarter" idx="14"/>
          </p:nvPr>
        </p:nvSpPr>
        <p:spPr>
          <a:xfrm>
            <a:off x="6191253" y="1604434"/>
            <a:ext cx="5666313" cy="4417484"/>
          </a:xfrm>
        </p:spPr>
        <p:txBody>
          <a:bodyPr/>
          <a:lstStyle/>
          <a:p>
            <a:pPr lvl="0"/>
            <a:r>
              <a:rPr lang="de-DE" noProof="0" smtClean="0"/>
              <a:t>Bild durch Klicken auf Symbol hinzufügen</a:t>
            </a:r>
            <a:endParaRPr lang="de-DE" noProof="0" dirty="0"/>
          </a:p>
        </p:txBody>
      </p:sp>
      <p:sp>
        <p:nvSpPr>
          <p:cNvPr id="7" name="Titel 6"/>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668046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bjekt und zwei Bilder">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8159748" cy="4417484"/>
          </a:xfrm>
        </p:spPr>
        <p:txBody>
          <a:bodyPr/>
          <a:lstStyle>
            <a:lvl2pPr>
              <a:buClr>
                <a:schemeClr val="tx2"/>
              </a:buClr>
              <a:defRPr/>
            </a:lvl2pPr>
            <a:lvl5pPr>
              <a:defRPr/>
            </a:lvl5pPr>
            <a:lvl7pPr>
              <a:defRPr/>
            </a:lvl7pPr>
            <a:lvl8pPr marL="1127972" indent="-215995">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Bildplatzhalter 10"/>
          <p:cNvSpPr>
            <a:spLocks noGrp="1"/>
          </p:cNvSpPr>
          <p:nvPr>
            <p:ph type="pic" sz="quarter" idx="14"/>
          </p:nvPr>
        </p:nvSpPr>
        <p:spPr>
          <a:xfrm>
            <a:off x="8976786" y="1604434"/>
            <a:ext cx="2880783" cy="2111905"/>
          </a:xfrm>
        </p:spPr>
        <p:txBody>
          <a:bodyPr/>
          <a:lstStyle/>
          <a:p>
            <a:pPr lvl="0"/>
            <a:r>
              <a:rPr lang="de-DE" noProof="0" smtClean="0"/>
              <a:t>Bild durch Klicken auf Symbol hinzufügen</a:t>
            </a:r>
            <a:endParaRPr lang="de-DE" noProof="0" dirty="0"/>
          </a:p>
        </p:txBody>
      </p:sp>
      <p:sp>
        <p:nvSpPr>
          <p:cNvPr id="13" name="Bildplatzhalter 12"/>
          <p:cNvSpPr>
            <a:spLocks noGrp="1"/>
          </p:cNvSpPr>
          <p:nvPr>
            <p:ph type="pic" sz="quarter" idx="15"/>
          </p:nvPr>
        </p:nvSpPr>
        <p:spPr>
          <a:xfrm>
            <a:off x="8976786" y="3909485"/>
            <a:ext cx="2880783" cy="2112433"/>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68284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ünf Bilder">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798"/>
            <a:ext cx="2590800" cy="2111541"/>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798"/>
            <a:ext cx="2592917" cy="2111541"/>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24" name="Bildplatzhalter 23"/>
          <p:cNvSpPr>
            <a:spLocks noGrp="1"/>
          </p:cNvSpPr>
          <p:nvPr>
            <p:ph type="pic" sz="quarter" idx="23"/>
          </p:nvPr>
        </p:nvSpPr>
        <p:spPr>
          <a:xfrm>
            <a:off x="6191253" y="1604797"/>
            <a:ext cx="5666315" cy="4417121"/>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560098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 Bilder und Text/Objekt">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433"/>
            <a:ext cx="2590800" cy="2112432"/>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433"/>
            <a:ext cx="2592917" cy="2112433"/>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9" name="Inhaltsplatzhalter 8"/>
          <p:cNvSpPr>
            <a:spLocks noGrp="1"/>
          </p:cNvSpPr>
          <p:nvPr>
            <p:ph sz="quarter" idx="23"/>
          </p:nvPr>
        </p:nvSpPr>
        <p:spPr>
          <a:xfrm>
            <a:off x="6191253" y="1604431"/>
            <a:ext cx="5666316" cy="4417487"/>
          </a:xfrm>
        </p:spPr>
        <p:txBody>
          <a:bodyPr/>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849488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2500024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1" y="0"/>
            <a:ext cx="115421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ußzeilenplatzhalter 4"/>
          <p:cNvSpPr txBox="1">
            <a:spLocks/>
          </p:cNvSpPr>
          <p:nvPr/>
        </p:nvSpPr>
        <p:spPr>
          <a:xfrm>
            <a:off x="3503713" y="5829302"/>
            <a:ext cx="8273598" cy="1772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67" noProof="0" dirty="0" smtClean="0"/>
              <a:t>Mar 17, 2022 | Barcelona| Elena</a:t>
            </a:r>
            <a:r>
              <a:rPr lang="en-US" sz="1067" baseline="0" noProof="0" dirty="0" smtClean="0"/>
              <a:t> Doering, MSc.</a:t>
            </a:r>
            <a:endParaRPr lang="en-US" sz="1067" noProof="0" dirty="0"/>
          </a:p>
        </p:txBody>
      </p:sp>
      <p:sp>
        <p:nvSpPr>
          <p:cNvPr id="2" name="Titel 1"/>
          <p:cNvSpPr>
            <a:spLocks noGrp="1"/>
          </p:cNvSpPr>
          <p:nvPr>
            <p:ph type="ctrTitle"/>
          </p:nvPr>
        </p:nvSpPr>
        <p:spPr>
          <a:xfrm>
            <a:off x="3503712" y="2372883"/>
            <a:ext cx="8063872" cy="1344000"/>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Untertitel 2"/>
          <p:cNvSpPr>
            <a:spLocks noGrp="1"/>
          </p:cNvSpPr>
          <p:nvPr>
            <p:ph type="subTitle" idx="1"/>
          </p:nvPr>
        </p:nvSpPr>
        <p:spPr>
          <a:xfrm>
            <a:off x="3503712" y="3909483"/>
            <a:ext cx="8063872" cy="1151699"/>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smtClean="0"/>
              <a:t>Formatvorlage</a:t>
            </a:r>
            <a:r>
              <a:rPr lang="en-US" noProof="0" dirty="0" smtClean="0"/>
              <a:t> des </a:t>
            </a:r>
            <a:r>
              <a:rPr lang="en-US" noProof="0" dirty="0" err="1" smtClean="0"/>
              <a:t>Untertitelmasters</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pic>
        <p:nvPicPr>
          <p:cNvPr id="9"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7" y="243275"/>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Grafik 9"/>
          <p:cNvPicPr>
            <a:picLocks noChangeAspect="1"/>
          </p:cNvPicPr>
          <p:nvPr/>
        </p:nvPicPr>
        <p:blipFill rotWithShape="1">
          <a:blip r:embed="rId4"/>
          <a:srcRect l="1684" t="16204" r="86638" b="69691"/>
          <a:stretch/>
        </p:blipFill>
        <p:spPr>
          <a:xfrm>
            <a:off x="6788232" y="243275"/>
            <a:ext cx="1121429" cy="761943"/>
          </a:xfrm>
          <a:prstGeom prst="rect">
            <a:avLst/>
          </a:prstGeom>
        </p:spPr>
      </p:pic>
      <p:pic>
        <p:nvPicPr>
          <p:cNvPr id="11" name="Grafik 10"/>
          <p:cNvPicPr>
            <a:picLocks noChangeAspect="1"/>
          </p:cNvPicPr>
          <p:nvPr/>
        </p:nvPicPr>
        <p:blipFill rotWithShape="1">
          <a:blip r:embed="rId5"/>
          <a:srcRect l="961" t="14457" r="89374" b="77517"/>
          <a:stretch/>
        </p:blipFill>
        <p:spPr>
          <a:xfrm>
            <a:off x="3978701" y="152790"/>
            <a:ext cx="1600200" cy="747515"/>
          </a:xfrm>
          <a:prstGeom prst="rect">
            <a:avLst/>
          </a:prstGeom>
        </p:spPr>
      </p:pic>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62261" y="311625"/>
            <a:ext cx="2305323" cy="670033"/>
          </a:xfrm>
          <a:prstGeom prst="rect">
            <a:avLst/>
          </a:prstGeom>
        </p:spPr>
      </p:pic>
    </p:spTree>
    <p:extLst>
      <p:ext uri="{BB962C8B-B14F-4D97-AF65-F5344CB8AC3E}">
        <p14:creationId xmlns:p14="http://schemas.microsoft.com/office/powerpoint/2010/main" val="6092474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502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683252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Großes Bild mit Text">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4" y="357717"/>
            <a:ext cx="11523133" cy="5664200"/>
          </a:xfrm>
        </p:spPr>
        <p:txBody>
          <a:bodyPr/>
          <a:lstStyle/>
          <a:p>
            <a:pPr lvl="0"/>
            <a:r>
              <a:rPr lang="de-DE" noProof="0" smtClean="0"/>
              <a:t>Bild durch Klicken auf Symbol hinzufügen</a:t>
            </a:r>
            <a:endParaRPr lang="de-DE" noProof="0" dirty="0"/>
          </a:p>
        </p:txBody>
      </p:sp>
      <p:sp>
        <p:nvSpPr>
          <p:cNvPr id="12" name="Textplatzhalter 8"/>
          <p:cNvSpPr>
            <a:spLocks noGrp="1"/>
          </p:cNvSpPr>
          <p:nvPr>
            <p:ph type="body" sz="quarter" idx="14"/>
          </p:nvPr>
        </p:nvSpPr>
        <p:spPr>
          <a:xfrm>
            <a:off x="624417" y="644040"/>
            <a:ext cx="5376333" cy="5377877"/>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679646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Großes Bild mit Text ohne Fußzeil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5" y="357717"/>
            <a:ext cx="11523132" cy="6144684"/>
          </a:xfrm>
        </p:spPr>
        <p:txBody>
          <a:bodyPr/>
          <a:lstStyle/>
          <a:p>
            <a:pPr lvl="0"/>
            <a:r>
              <a:rPr lang="de-DE" noProof="0" smtClean="0"/>
              <a:t>Bild durch Klicken auf Symbol hinzufügen</a:t>
            </a:r>
            <a:endParaRPr lang="de-DE" noProof="0" dirty="0"/>
          </a:p>
        </p:txBody>
      </p:sp>
      <p:sp>
        <p:nvSpPr>
          <p:cNvPr id="9" name="Textplatzhalter 8"/>
          <p:cNvSpPr>
            <a:spLocks noGrp="1"/>
          </p:cNvSpPr>
          <p:nvPr>
            <p:ph type="body" sz="quarter" idx="14"/>
          </p:nvPr>
        </p:nvSpPr>
        <p:spPr>
          <a:xfrm>
            <a:off x="624417" y="645371"/>
            <a:ext cx="5376333" cy="3071495"/>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30994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Zwei große Bilder">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5" y="357717"/>
            <a:ext cx="5666317" cy="5664200"/>
          </a:xfrm>
        </p:spPr>
        <p:txBody>
          <a:bodyPr/>
          <a:lstStyle/>
          <a:p>
            <a:pPr lvl="0"/>
            <a:r>
              <a:rPr lang="de-DE" noProof="0" smtClean="0"/>
              <a:t>Bild durch Klicken auf Symbol hinzufügen</a:t>
            </a:r>
            <a:endParaRPr lang="de-DE" noProof="0" dirty="0"/>
          </a:p>
        </p:txBody>
      </p:sp>
      <p:sp>
        <p:nvSpPr>
          <p:cNvPr id="10" name="Bildplatzhalter 9"/>
          <p:cNvSpPr>
            <a:spLocks noGrp="1"/>
          </p:cNvSpPr>
          <p:nvPr>
            <p:ph type="pic" sz="quarter" idx="14"/>
          </p:nvPr>
        </p:nvSpPr>
        <p:spPr>
          <a:xfrm>
            <a:off x="6191252" y="357717"/>
            <a:ext cx="5666315"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3551302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Zwei große Objekte">
    <p:spTree>
      <p:nvGrpSpPr>
        <p:cNvPr id="1" name=""/>
        <p:cNvGrpSpPr/>
        <p:nvPr/>
      </p:nvGrpSpPr>
      <p:grpSpPr>
        <a:xfrm>
          <a:off x="0" y="0"/>
          <a:ext cx="0" cy="0"/>
          <a:chOff x="0" y="0"/>
          <a:chExt cx="0" cy="0"/>
        </a:xfrm>
      </p:grpSpPr>
      <p:sp>
        <p:nvSpPr>
          <p:cNvPr id="9" name="Inhaltsplatzhalter 8"/>
          <p:cNvSpPr>
            <a:spLocks noGrp="1"/>
          </p:cNvSpPr>
          <p:nvPr>
            <p:ph sz="quarter" idx="14"/>
          </p:nvPr>
        </p:nvSpPr>
        <p:spPr>
          <a:xfrm>
            <a:off x="6191253" y="357717"/>
            <a:ext cx="5666316" cy="5664200"/>
          </a:xfrm>
        </p:spPr>
        <p:txBody>
          <a:bodyPr lIns="216000" tIns="144000" rIns="216000" bIns="144000"/>
          <a:lstStyle>
            <a:lvl1pPr>
              <a:defRPr/>
            </a:lvl1pPr>
            <a:lvl2pPr>
              <a:buClr>
                <a:schemeClr val="tx2"/>
              </a:buClr>
              <a:defRPr/>
            </a:lvl2pPr>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Inhaltsplatzhalter 10"/>
          <p:cNvSpPr>
            <a:spLocks noGrp="1"/>
          </p:cNvSpPr>
          <p:nvPr>
            <p:ph sz="quarter" idx="15"/>
          </p:nvPr>
        </p:nvSpPr>
        <p:spPr>
          <a:xfrm>
            <a:off x="334434" y="357717"/>
            <a:ext cx="5666317" cy="5664200"/>
          </a:xfrm>
        </p:spPr>
        <p:txBody>
          <a:bodyPr lIns="216000" tIns="144000" rIns="216000" bIns="144000"/>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111095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791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bschlußfolie">
    <p:spTree>
      <p:nvGrpSpPr>
        <p:cNvPr id="1" name=""/>
        <p:cNvGrpSpPr/>
        <p:nvPr/>
      </p:nvGrpSpPr>
      <p:grpSpPr>
        <a:xfrm>
          <a:off x="0" y="0"/>
          <a:ext cx="0" cy="0"/>
          <a:chOff x="0" y="0"/>
          <a:chExt cx="0" cy="0"/>
        </a:xfrm>
      </p:grpSpPr>
      <p:pic>
        <p:nvPicPr>
          <p:cNvPr id="3"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2551" y="6136217"/>
            <a:ext cx="1638300" cy="567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788835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el und Inhalt_dunkel">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a:solidFill>
                  <a:schemeClr val="bg1"/>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391811860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6DCE7FF-2950-4663-9C15-8E1CC5B78258}" type="slidenum">
              <a:rPr lang="de-DE" smtClean="0"/>
              <a:t>‹Nr.›</a:t>
            </a:fld>
            <a:endParaRPr lang="de-DE"/>
          </a:p>
        </p:txBody>
      </p:sp>
    </p:spTree>
    <p:extLst>
      <p:ext uri="{BB962C8B-B14F-4D97-AF65-F5344CB8AC3E}">
        <p14:creationId xmlns:p14="http://schemas.microsoft.com/office/powerpoint/2010/main" val="4597174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3">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24"/>
          <a:stretch>
            <a:fillRect/>
          </a:stretch>
        </p:blipFill>
        <p:spPr bwMode="auto">
          <a:xfrm>
            <a:off x="334434" y="1604434"/>
            <a:ext cx="11523133" cy="4993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8" descr="Unbenannt-3.png"/>
          <p:cNvPicPr>
            <a:picLocks noChangeAspect="1"/>
          </p:cNvPicPr>
          <p:nvPr/>
        </p:nvPicPr>
        <p:blipFill>
          <a:blip r:embed="rId3">
            <a:extLst>
              <a:ext uri="{28A0092B-C50C-407E-A947-70E740481C1C}">
                <a14:useLocalDpi xmlns:a14="http://schemas.microsoft.com/office/drawing/2010/main" val="0"/>
              </a:ext>
            </a:extLst>
          </a:blip>
          <a:srcRect l="2" t="15247" r="6053" b="27148"/>
          <a:stretch>
            <a:fillRect/>
          </a:stretch>
        </p:blipFill>
        <p:spPr bwMode="auto">
          <a:xfrm>
            <a:off x="1007533" y="0"/>
            <a:ext cx="1118446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4"/>
          <p:cNvSpPr txBox="1">
            <a:spLocks/>
          </p:cNvSpPr>
          <p:nvPr/>
        </p:nvSpPr>
        <p:spPr>
          <a:xfrm>
            <a:off x="6098118" y="6212417"/>
            <a:ext cx="5759449"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89"/>
            <a:ext cx="6527701" cy="1344151"/>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smtClean="0"/>
              <a:t>Titelmasterformat durch Klicken bearbeiten</a:t>
            </a:r>
            <a:endParaRPr lang="en-US"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smtClean="0"/>
              <a:t>Formatvorlage des Untertitelmasters durch Klicken bearbeiten</a:t>
            </a:r>
            <a:endParaRPr lang="en-US" dirty="0"/>
          </a:p>
        </p:txBody>
      </p:sp>
    </p:spTree>
    <p:extLst>
      <p:ext uri="{BB962C8B-B14F-4D97-AF65-F5344CB8AC3E}">
        <p14:creationId xmlns:p14="http://schemas.microsoft.com/office/powerpoint/2010/main" val="18996692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a:solidFill>
                  <a:schemeClr val="accent2"/>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406525659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3917" y="1708151"/>
            <a:ext cx="9218083" cy="5151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3394405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elfolie 2">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1" y="0"/>
            <a:ext cx="115421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ußzeilenplatzhalter 4"/>
          <p:cNvSpPr txBox="1">
            <a:spLocks/>
          </p:cNvSpPr>
          <p:nvPr/>
        </p:nvSpPr>
        <p:spPr>
          <a:xfrm>
            <a:off x="3503713" y="5829302"/>
            <a:ext cx="8273598" cy="1772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1067" noProof="0" dirty="0" smtClean="0"/>
              <a:t>March 18, 2022 | Barcelona | Elena</a:t>
            </a:r>
            <a:r>
              <a:rPr lang="en-US" sz="1067" baseline="0" noProof="0" dirty="0" smtClean="0"/>
              <a:t> Doering, MSc.</a:t>
            </a:r>
            <a:endParaRPr lang="en-US" sz="1067" noProof="0" dirty="0"/>
          </a:p>
        </p:txBody>
      </p:sp>
      <p:sp>
        <p:nvSpPr>
          <p:cNvPr id="2" name="Titel 1"/>
          <p:cNvSpPr>
            <a:spLocks noGrp="1"/>
          </p:cNvSpPr>
          <p:nvPr>
            <p:ph type="ctrTitle"/>
          </p:nvPr>
        </p:nvSpPr>
        <p:spPr>
          <a:xfrm>
            <a:off x="3503712" y="2372883"/>
            <a:ext cx="8063872" cy="1344000"/>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3" name="Untertitel 2"/>
          <p:cNvSpPr>
            <a:spLocks noGrp="1"/>
          </p:cNvSpPr>
          <p:nvPr>
            <p:ph type="subTitle" idx="1"/>
          </p:nvPr>
        </p:nvSpPr>
        <p:spPr>
          <a:xfrm>
            <a:off x="3503712" y="3909483"/>
            <a:ext cx="8063872" cy="1151699"/>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err="1" smtClean="0"/>
              <a:t>Formatvorlage</a:t>
            </a:r>
            <a:r>
              <a:rPr lang="en-US" noProof="0" dirty="0" smtClean="0"/>
              <a:t> des </a:t>
            </a:r>
            <a:r>
              <a:rPr lang="en-US" noProof="0" dirty="0" err="1" smtClean="0"/>
              <a:t>Untertitelmasters</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pic>
        <p:nvPicPr>
          <p:cNvPr id="9"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7" y="243275"/>
            <a:ext cx="2247900" cy="776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Grafik 9"/>
          <p:cNvPicPr>
            <a:picLocks noChangeAspect="1"/>
          </p:cNvPicPr>
          <p:nvPr/>
        </p:nvPicPr>
        <p:blipFill rotWithShape="1">
          <a:blip r:embed="rId4"/>
          <a:srcRect l="1684" t="16204" r="86638" b="69691"/>
          <a:stretch/>
        </p:blipFill>
        <p:spPr>
          <a:xfrm>
            <a:off x="6788232" y="243275"/>
            <a:ext cx="1121429" cy="761943"/>
          </a:xfrm>
          <a:prstGeom prst="rect">
            <a:avLst/>
          </a:prstGeom>
        </p:spPr>
      </p:pic>
      <p:pic>
        <p:nvPicPr>
          <p:cNvPr id="11" name="Grafik 10"/>
          <p:cNvPicPr>
            <a:picLocks noChangeAspect="1"/>
          </p:cNvPicPr>
          <p:nvPr/>
        </p:nvPicPr>
        <p:blipFill rotWithShape="1">
          <a:blip r:embed="rId5"/>
          <a:srcRect l="961" t="14457" r="89374" b="77517"/>
          <a:stretch/>
        </p:blipFill>
        <p:spPr>
          <a:xfrm>
            <a:off x="3978701" y="152790"/>
            <a:ext cx="1600200" cy="747515"/>
          </a:xfrm>
          <a:prstGeom prst="rect">
            <a:avLst/>
          </a:prstGeom>
        </p:spPr>
      </p:pic>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62261" y="311625"/>
            <a:ext cx="2305323" cy="670033"/>
          </a:xfrm>
          <a:prstGeom prst="rect">
            <a:avLst/>
          </a:prstGeom>
        </p:spPr>
      </p:pic>
    </p:spTree>
    <p:extLst>
      <p:ext uri="{BB962C8B-B14F-4D97-AF65-F5344CB8AC3E}">
        <p14:creationId xmlns:p14="http://schemas.microsoft.com/office/powerpoint/2010/main" val="26725453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elfolie 3">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24"/>
          <a:stretch>
            <a:fillRect/>
          </a:stretch>
        </p:blipFill>
        <p:spPr bwMode="auto">
          <a:xfrm>
            <a:off x="334434" y="1604434"/>
            <a:ext cx="11523133" cy="4993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8" descr="Unbenannt-3.png"/>
          <p:cNvPicPr>
            <a:picLocks noChangeAspect="1"/>
          </p:cNvPicPr>
          <p:nvPr/>
        </p:nvPicPr>
        <p:blipFill>
          <a:blip r:embed="rId3">
            <a:extLst>
              <a:ext uri="{28A0092B-C50C-407E-A947-70E740481C1C}">
                <a14:useLocalDpi xmlns:a14="http://schemas.microsoft.com/office/drawing/2010/main" val="0"/>
              </a:ext>
            </a:extLst>
          </a:blip>
          <a:srcRect l="2" t="15247" r="6053" b="27148"/>
          <a:stretch>
            <a:fillRect/>
          </a:stretch>
        </p:blipFill>
        <p:spPr bwMode="auto">
          <a:xfrm>
            <a:off x="1007533" y="0"/>
            <a:ext cx="1118446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4"/>
          <p:cNvSpPr txBox="1">
            <a:spLocks/>
          </p:cNvSpPr>
          <p:nvPr/>
        </p:nvSpPr>
        <p:spPr>
          <a:xfrm>
            <a:off x="6098118" y="6212417"/>
            <a:ext cx="5759449"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89"/>
            <a:ext cx="6527701" cy="1344151"/>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smtClean="0"/>
              <a:t>Titelmasterformat durch Klicken bearbeiten</a:t>
            </a:r>
            <a:endParaRPr lang="en-US"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smtClean="0"/>
              <a:t>Formatvorlage des Untertitelmasters durch Klicken bearbeiten</a:t>
            </a:r>
            <a:endParaRPr lang="en-US" dirty="0"/>
          </a:p>
        </p:txBody>
      </p:sp>
    </p:spTree>
    <p:extLst>
      <p:ext uri="{BB962C8B-B14F-4D97-AF65-F5344CB8AC3E}">
        <p14:creationId xmlns:p14="http://schemas.microsoft.com/office/powerpoint/2010/main" val="9863040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elfolie 4">
    <p:spTree>
      <p:nvGrpSpPr>
        <p:cNvPr id="1" name=""/>
        <p:cNvGrpSpPr/>
        <p:nvPr/>
      </p:nvGrpSpPr>
      <p:grpSpPr>
        <a:xfrm>
          <a:off x="0" y="0"/>
          <a:ext cx="0" cy="0"/>
          <a:chOff x="0" y="0"/>
          <a:chExt cx="0" cy="0"/>
        </a:xfrm>
      </p:grpSpPr>
      <p:pic>
        <p:nvPicPr>
          <p:cNvPr id="4" name="Bild 8" descr="Unbenannt-3.png"/>
          <p:cNvPicPr>
            <a:picLocks noChangeAspect="1"/>
          </p:cNvPicPr>
          <p:nvPr/>
        </p:nvPicPr>
        <p:blipFill>
          <a:blip r:embed="rId2">
            <a:extLst>
              <a:ext uri="{28A0092B-C50C-407E-A947-70E740481C1C}">
                <a14:useLocalDpi xmlns:a14="http://schemas.microsoft.com/office/drawing/2010/main" val="0"/>
              </a:ext>
            </a:extLst>
          </a:blip>
          <a:srcRect t="15247" r="6033" b="27148"/>
          <a:stretch>
            <a:fillRect/>
          </a:stretch>
        </p:blipFill>
        <p:spPr bwMode="auto">
          <a:xfrm>
            <a:off x="1005418" y="0"/>
            <a:ext cx="111865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7" name="Fußzeilenplatzhalter 4"/>
          <p:cNvSpPr txBox="1">
            <a:spLocks/>
          </p:cNvSpPr>
          <p:nvPr/>
        </p:nvSpPr>
        <p:spPr>
          <a:xfrm>
            <a:off x="6096001" y="6212417"/>
            <a:ext cx="5761567"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5841113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4" descr="Unbenannt-1.png"/>
          <p:cNvPicPr>
            <a:picLocks noChangeAspect="1"/>
          </p:cNvPicPr>
          <p:nvPr/>
        </p:nvPicPr>
        <p:blipFill>
          <a:blip r:embed="rId3">
            <a:extLst>
              <a:ext uri="{28A0092B-C50C-407E-A947-70E740481C1C}">
                <a14:useLocalDpi xmlns:a14="http://schemas.microsoft.com/office/drawing/2010/main" val="0"/>
              </a:ext>
            </a:extLst>
          </a:blip>
          <a:srcRect r="13626"/>
          <a:stretch>
            <a:fillRect/>
          </a:stretch>
        </p:blipFill>
        <p:spPr bwMode="auto">
          <a:xfrm>
            <a:off x="2753784" y="-4068233"/>
            <a:ext cx="9438216" cy="10926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3188505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34434" y="3909483"/>
            <a:ext cx="11523133" cy="959676"/>
          </a:xfrm>
        </p:spPr>
        <p:txBody>
          <a:bodyPr anchor="b"/>
          <a:lstStyle>
            <a:lvl1pPr algn="l">
              <a:defRPr lang="en-US" sz="2933" b="0" kern="1200" dirty="0">
                <a:solidFill>
                  <a:srgbClr val="009BDC"/>
                </a:solidFill>
                <a:latin typeface="Calibri" panose="020F0502020204030204" pitchFamily="34" charset="0"/>
                <a:ea typeface="+mj-ea"/>
                <a:cs typeface="+mj-cs"/>
              </a:defRPr>
            </a:lvl1pPr>
          </a:lstStyle>
          <a:p>
            <a:r>
              <a:rPr lang="de-DE" noProof="0" smtClean="0"/>
              <a:t>Titelmasterformat durch Klicken bearbeiten</a:t>
            </a:r>
            <a:endParaRPr lang="de-DE" noProof="0" dirty="0"/>
          </a:p>
        </p:txBody>
      </p:sp>
      <p:sp>
        <p:nvSpPr>
          <p:cNvPr id="3" name="Textplatzhalter 2"/>
          <p:cNvSpPr>
            <a:spLocks noGrp="1"/>
          </p:cNvSpPr>
          <p:nvPr>
            <p:ph type="body" idx="1"/>
          </p:nvPr>
        </p:nvSpPr>
        <p:spPr>
          <a:xfrm>
            <a:off x="334434" y="5061182"/>
            <a:ext cx="11523133" cy="768085"/>
          </a:xfrm>
        </p:spPr>
        <p:txBody>
          <a:bodyPr anchor="t" anchorCtr="0"/>
          <a:lstStyle>
            <a:lvl1pPr marL="0" indent="0">
              <a:buNone/>
              <a:defRPr sz="2133">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Bildplatzhalter 7"/>
          <p:cNvSpPr>
            <a:spLocks noGrp="1"/>
          </p:cNvSpPr>
          <p:nvPr>
            <p:ph type="pic" sz="quarter" idx="13"/>
          </p:nvPr>
        </p:nvSpPr>
        <p:spPr>
          <a:xfrm>
            <a:off x="334434" y="357718"/>
            <a:ext cx="11523133" cy="3359149"/>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405034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chemeClr val="bg1"/>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dirty="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solidFill>
                  <a:schemeClr val="bg1"/>
                </a:solidFill>
                <a:latin typeface="Calibri" panose="020F0502020204030204" pitchFamily="34" charset="0"/>
              </a:defRPr>
            </a:lvl1pPr>
          </a:lstStyle>
          <a:p>
            <a:r>
              <a:rPr lang="de-DE" noProof="0" dirty="0" smtClean="0"/>
              <a:t>Titelmasterformat durch Klicken bearbeiten</a:t>
            </a:r>
            <a:endParaRPr lang="de-DE" noProof="0" dirty="0"/>
          </a:p>
        </p:txBody>
      </p:sp>
    </p:spTree>
    <p:extLst>
      <p:ext uri="{BB962C8B-B14F-4D97-AF65-F5344CB8AC3E}">
        <p14:creationId xmlns:p14="http://schemas.microsoft.com/office/powerpoint/2010/main" val="2147707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Abschnittsüberschrift 2">
    <p:spTree>
      <p:nvGrpSpPr>
        <p:cNvPr id="1" name=""/>
        <p:cNvGrpSpPr/>
        <p:nvPr/>
      </p:nvGrpSpPr>
      <p:grpSpPr>
        <a:xfrm>
          <a:off x="0" y="0"/>
          <a:ext cx="0" cy="0"/>
          <a:chOff x="0" y="0"/>
          <a:chExt cx="0" cy="0"/>
        </a:xfrm>
      </p:grpSpPr>
      <p:sp>
        <p:nvSpPr>
          <p:cNvPr id="4" name="Rechteck 3"/>
          <p:cNvSpPr/>
          <p:nvPr/>
        </p:nvSpPr>
        <p:spPr>
          <a:xfrm>
            <a:off x="334434" y="355600"/>
            <a:ext cx="11523133" cy="57594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chemeClr val="bg1"/>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dirty="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solidFill>
                  <a:schemeClr val="bg1"/>
                </a:solidFill>
                <a:latin typeface="Calibri" panose="020F0502020204030204" pitchFamily="34" charset="0"/>
              </a:defRPr>
            </a:lvl1pPr>
          </a:lstStyle>
          <a:p>
            <a:r>
              <a:rPr lang="de-DE" noProof="0" dirty="0" smtClean="0"/>
              <a:t>Titelmasterformat durch Klicken bearbeiten</a:t>
            </a:r>
            <a:endParaRPr lang="de-DE" noProof="0" dirty="0"/>
          </a:p>
        </p:txBody>
      </p:sp>
    </p:spTree>
    <p:extLst>
      <p:ext uri="{BB962C8B-B14F-4D97-AF65-F5344CB8AC3E}">
        <p14:creationId xmlns:p14="http://schemas.microsoft.com/office/powerpoint/2010/main" val="27859647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Titel 6"/>
          <p:cNvSpPr>
            <a:spLocks noGrp="1"/>
          </p:cNvSpPr>
          <p:nvPr>
            <p:ph type="title"/>
          </p:nvPr>
        </p:nvSpPr>
        <p:spPr/>
        <p:txBody>
          <a:bodyPr/>
          <a:lstStyle>
            <a:lvl1pPr>
              <a:defRPr b="1"/>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8297573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4">
    <p:spTree>
      <p:nvGrpSpPr>
        <p:cNvPr id="1" name=""/>
        <p:cNvGrpSpPr/>
        <p:nvPr/>
      </p:nvGrpSpPr>
      <p:grpSpPr>
        <a:xfrm>
          <a:off x="0" y="0"/>
          <a:ext cx="0" cy="0"/>
          <a:chOff x="0" y="0"/>
          <a:chExt cx="0" cy="0"/>
        </a:xfrm>
      </p:grpSpPr>
      <p:pic>
        <p:nvPicPr>
          <p:cNvPr id="4" name="Bild 8" descr="Unbenannt-3.png"/>
          <p:cNvPicPr>
            <a:picLocks noChangeAspect="1"/>
          </p:cNvPicPr>
          <p:nvPr/>
        </p:nvPicPr>
        <p:blipFill>
          <a:blip r:embed="rId2">
            <a:extLst>
              <a:ext uri="{28A0092B-C50C-407E-A947-70E740481C1C}">
                <a14:useLocalDpi xmlns:a14="http://schemas.microsoft.com/office/drawing/2010/main" val="0"/>
              </a:ext>
            </a:extLst>
          </a:blip>
          <a:srcRect t="15247" r="6033" b="27148"/>
          <a:stretch>
            <a:fillRect/>
          </a:stretch>
        </p:blipFill>
        <p:spPr bwMode="auto">
          <a:xfrm>
            <a:off x="1005418" y="0"/>
            <a:ext cx="1118658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Grafik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atumsplatzhalter 3"/>
          <p:cNvSpPr txBox="1">
            <a:spLocks/>
          </p:cNvSpPr>
          <p:nvPr/>
        </p:nvSpPr>
        <p:spPr>
          <a:xfrm>
            <a:off x="5327651"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7" name="Fußzeilenplatzhalter 4"/>
          <p:cNvSpPr txBox="1">
            <a:spLocks/>
          </p:cNvSpPr>
          <p:nvPr/>
        </p:nvSpPr>
        <p:spPr>
          <a:xfrm>
            <a:off x="6096001" y="6212417"/>
            <a:ext cx="5761567"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327915"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327915" y="5061181"/>
            <a:ext cx="6527701" cy="960736"/>
          </a:xfrm>
        </p:spPr>
        <p:txBody>
          <a:bodyPr/>
          <a:lstStyle>
            <a:lvl1pPr marL="0" indent="0" algn="l" defTabSz="1219170" rtl="0" eaLnBrk="1" latinLnBrk="0" hangingPunct="1">
              <a:spcBef>
                <a:spcPts val="0"/>
              </a:spcBef>
              <a:spcAft>
                <a:spcPts val="667"/>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8940182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el und großes Objekt">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334434" y="1604434"/>
            <a:ext cx="11523133" cy="4417484"/>
          </a:xfrm>
        </p:spPr>
        <p:txBody>
          <a:bodyPr/>
          <a:lstStyle>
            <a:lvl5pPr>
              <a:defRPr/>
            </a:lvl5pPr>
            <a:lvl8pPr marL="1199970" indent="-239994">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1003870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el und großes Bild">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334434" y="1604434"/>
            <a:ext cx="11523133"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9902128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10943167" cy="4417484"/>
          </a:xfrm>
        </p:spPr>
        <p:txBody>
          <a:bodyPr/>
          <a:lstStyle>
            <a:lvl1pPr>
              <a:spcBef>
                <a:spcPts val="800"/>
              </a:spcBef>
              <a:spcAft>
                <a:spcPts val="0"/>
              </a:spcAft>
              <a:defRPr lang="de-DE" sz="2133" i="1" kern="1200" dirty="0" smtClean="0">
                <a:solidFill>
                  <a:srgbClr val="B1B2C5"/>
                </a:solidFill>
                <a:latin typeface="Calibri" panose="020F0502020204030204" pitchFamily="34" charset="0"/>
                <a:ea typeface="+mn-ea"/>
                <a:cs typeface="+mn-cs"/>
              </a:defRPr>
            </a:lvl1pPr>
            <a:lvl2pPr marL="719982" indent="0">
              <a:spcBef>
                <a:spcPts val="600"/>
              </a:spcBef>
              <a:spcAft>
                <a:spcPts val="0"/>
              </a:spcAft>
              <a:buClr>
                <a:schemeClr val="tx2"/>
              </a:buClr>
              <a:buNone/>
              <a:defRPr sz="2133"/>
            </a:lvl2pPr>
            <a:lvl3pPr marL="479988" indent="-479988">
              <a:spcBef>
                <a:spcPts val="800"/>
              </a:spcBef>
              <a:spcAft>
                <a:spcPts val="0"/>
              </a:spcAft>
              <a:buClr>
                <a:schemeClr val="tx2"/>
              </a:buClr>
              <a:buSzPct val="120000"/>
              <a:buFont typeface="+mj-lt"/>
              <a:buAutoNum type="arabicPeriod"/>
              <a:defRPr lang="de-DE" sz="2133" kern="1200" dirty="0" smtClean="0">
                <a:solidFill>
                  <a:schemeClr val="tx1"/>
                </a:solidFill>
                <a:latin typeface="Calibri Light" panose="020F0302020204030204" pitchFamily="34" charset="0"/>
                <a:ea typeface="+mn-ea"/>
                <a:cs typeface="+mn-cs"/>
              </a:defRPr>
            </a:lvl3pPr>
            <a:lvl4pPr marL="719982" indent="0">
              <a:spcBef>
                <a:spcPts val="600"/>
              </a:spcBef>
              <a:buNone/>
              <a:defRPr sz="2133" i="0">
                <a:solidFill>
                  <a:schemeClr val="tx1"/>
                </a:solidFill>
                <a:latin typeface="Calibri Light" panose="020F0302020204030204" pitchFamily="34" charset="0"/>
              </a:defRPr>
            </a:lvl4pPr>
            <a:lvl5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5pPr>
            <a:lvl6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6pPr>
            <a:lvl7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7pPr>
            <a:lvl8pPr marL="719982" indent="0">
              <a:spcBef>
                <a:spcPts val="600"/>
              </a:spcBef>
              <a:buClr>
                <a:schemeClr val="tx2"/>
              </a:buClr>
              <a:buSzPct val="120000"/>
              <a:buFont typeface="Arial Rounded MT Bold" panose="020F0704030504030204" pitchFamily="34" charset="0"/>
              <a:buNone/>
              <a:defRPr sz="2133" i="0">
                <a:solidFill>
                  <a:schemeClr val="tx1"/>
                </a:solidFill>
                <a:latin typeface="Calibri Light" panose="020F0302020204030204" pitchFamily="34" charset="0"/>
              </a:defRPr>
            </a:lvl8pPr>
            <a:lvl9pPr marL="719982" indent="0">
              <a:spcBef>
                <a:spcPts val="600"/>
              </a:spcBef>
              <a:buFont typeface="Arial" panose="020B0604020202020204" pitchFamily="34" charset="0"/>
              <a:buNone/>
              <a:defRPr sz="2133" i="0">
                <a:solidFill>
                  <a:schemeClr val="tx1"/>
                </a:solidFill>
                <a:latin typeface="Calibri Light" panose="020F0302020204030204" pitchFamily="34" charset="0"/>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smtClean="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9554313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400" kern="1200" dirty="0" smtClean="0">
                <a:solidFill>
                  <a:schemeClr val="tx1"/>
                </a:solidFill>
                <a:latin typeface="Calibri Light" panose="020F0302020204030204" pitchFamily="34" charset="0"/>
                <a:ea typeface="+mn-ea"/>
                <a:cs typeface="+mn-cs"/>
              </a:defRPr>
            </a:lvl2pPr>
            <a:lvl3pPr>
              <a:defRPr sz="1867"/>
            </a:lvl3pPr>
            <a:lvl4pPr>
              <a:defRPr sz="1867"/>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977203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ld links">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6191584" y="1604434"/>
            <a:ext cx="5376000" cy="4417484"/>
          </a:xfrm>
        </p:spPr>
        <p:txBody>
          <a:bodyPr/>
          <a:lstStyle>
            <a:lvl1pPr>
              <a:defRPr lang="de-DE" dirty="0" smtClean="0"/>
            </a:lvl1pPr>
            <a:lvl2pPr>
              <a:buClr>
                <a:schemeClr val="tx2"/>
              </a:buClr>
              <a:defRPr lang="de-DE" dirty="0" smtClean="0"/>
            </a:lvl2pPr>
            <a:lvl3pPr>
              <a:defRPr lang="de-DE" dirty="0" smtClean="0"/>
            </a:lvl3pPr>
            <a:lvl4pPr>
              <a:defRPr lang="de-DE" dirty="0" smtClean="0"/>
            </a:lvl4pPr>
            <a:lvl5pPr>
              <a:defRPr lang="de-DE" dirty="0" smtClean="0"/>
            </a:lvl5pPr>
            <a:lvl6pPr>
              <a:defRPr lang="de-DE" dirty="0" smtClean="0"/>
            </a:lvl6pPr>
            <a:lvl7pPr>
              <a:defRPr lang="de-DE" dirty="0" smtClean="0"/>
            </a:lvl7pPr>
            <a:lvl8pPr>
              <a:defRPr lang="de-DE" dirty="0" smtClean="0"/>
            </a:lvl8pPr>
            <a:lvl9pPr>
              <a:defRPr lang="en-US" dirty="0"/>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0" name="Titel 9"/>
          <p:cNvSpPr>
            <a:spLocks noGrp="1"/>
          </p:cNvSpPr>
          <p:nvPr>
            <p:ph type="title"/>
          </p:nvPr>
        </p:nvSpPr>
        <p:spPr/>
        <p:txBody>
          <a:bodyPr/>
          <a:lstStyle/>
          <a:p>
            <a:r>
              <a:rPr lang="de-DE" noProof="0" smtClean="0"/>
              <a:t>Titelmasterformat durch Klicken bearbeiten</a:t>
            </a:r>
            <a:endParaRPr lang="de-DE" noProof="0" dirty="0"/>
          </a:p>
        </p:txBody>
      </p:sp>
      <p:sp>
        <p:nvSpPr>
          <p:cNvPr id="8" name="Bildplatzhalter 7"/>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12631090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ld recht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4416" y="1604434"/>
            <a:ext cx="5376335" cy="4417484"/>
          </a:xfrm>
        </p:spPr>
        <p:txBody>
          <a:bodyPr/>
          <a:lstStyle>
            <a:lvl1pPr>
              <a:defRPr sz="2133"/>
            </a:lvl1pPr>
            <a:lvl2pPr marL="335992" indent="-335992">
              <a:buClr>
                <a:schemeClr val="tx2"/>
              </a:buClr>
              <a:defRPr lang="de-DE" sz="2133" kern="1200" dirty="0" smtClean="0">
                <a:solidFill>
                  <a:schemeClr val="tx1"/>
                </a:solidFill>
                <a:latin typeface="Calibri Light" panose="020F0302020204030204" pitchFamily="34" charset="0"/>
                <a:ea typeface="+mn-ea"/>
                <a:cs typeface="+mn-cs"/>
              </a:defRPr>
            </a:lvl2pPr>
            <a:lvl3pPr>
              <a:defRPr sz="1600"/>
            </a:lvl3pPr>
            <a:lvl4pPr>
              <a:defRPr sz="1600"/>
            </a:lvl4pPr>
            <a:lvl5pPr>
              <a:defRPr sz="2133" baseline="0"/>
            </a:lvl5pPr>
            <a:lvl6pPr>
              <a:defRPr sz="2133"/>
            </a:lvl6pPr>
            <a:lvl7pPr>
              <a:defRPr sz="1600"/>
            </a:lvl7pPr>
            <a:lvl8pPr marL="1127972" indent="-215995">
              <a:buClr>
                <a:schemeClr val="tx2"/>
              </a:buClr>
              <a:buSzPct val="120000"/>
              <a:buFont typeface="Arial Rounded MT Bold" panose="020F0704030504030204" pitchFamily="34" charset="0"/>
              <a:buChar char="›"/>
              <a:defRPr sz="1333"/>
            </a:lvl8pPr>
            <a:lvl9pPr>
              <a:defRPr sz="1333"/>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8" name="Bildplatzhalter 7"/>
          <p:cNvSpPr>
            <a:spLocks noGrp="1"/>
          </p:cNvSpPr>
          <p:nvPr>
            <p:ph type="pic" sz="quarter" idx="13"/>
          </p:nvPr>
        </p:nvSpPr>
        <p:spPr>
          <a:xfrm>
            <a:off x="6191253" y="1604434"/>
            <a:ext cx="5666316" cy="4417484"/>
          </a:xfrm>
        </p:spPr>
        <p:txBody>
          <a:bodyPr/>
          <a:lstStyle/>
          <a:p>
            <a:pPr lvl="0"/>
            <a:r>
              <a:rPr lang="de-DE" noProof="0" smtClean="0"/>
              <a:t>Bild durch Klicken auf Symbol hinzufügen</a:t>
            </a:r>
            <a:endParaRPr lang="de-DE" noProof="0" dirty="0"/>
          </a:p>
        </p:txBody>
      </p:sp>
      <p:sp>
        <p:nvSpPr>
          <p:cNvPr id="2" name="Titel 1"/>
          <p:cNvSpPr>
            <a:spLocks noGrp="1"/>
          </p:cNvSpPr>
          <p:nvPr>
            <p:ph type="title"/>
          </p:nvPr>
        </p:nvSpPr>
        <p:spPr/>
        <p:txBody>
          <a:bodyPr/>
          <a:lstStyle/>
          <a:p>
            <a:r>
              <a:rPr lang="de-DE" smtClean="0"/>
              <a:t>Titelmasterformat durch Klicken bearbeiten</a:t>
            </a:r>
            <a:endParaRPr lang="en-US" dirty="0"/>
          </a:p>
        </p:txBody>
      </p:sp>
    </p:spTree>
    <p:extLst>
      <p:ext uri="{BB962C8B-B14F-4D97-AF65-F5344CB8AC3E}">
        <p14:creationId xmlns:p14="http://schemas.microsoft.com/office/powerpoint/2010/main" val="8029039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Zwei Bilder">
    <p:spTree>
      <p:nvGrpSpPr>
        <p:cNvPr id="1" name=""/>
        <p:cNvGrpSpPr/>
        <p:nvPr/>
      </p:nvGrpSpPr>
      <p:grpSpPr>
        <a:xfrm>
          <a:off x="0" y="0"/>
          <a:ext cx="0" cy="0"/>
          <a:chOff x="0" y="0"/>
          <a:chExt cx="0" cy="0"/>
        </a:xfrm>
      </p:grpSpPr>
      <p:sp>
        <p:nvSpPr>
          <p:cNvPr id="9" name="Bildplatzhalter 8"/>
          <p:cNvSpPr>
            <a:spLocks noGrp="1"/>
          </p:cNvSpPr>
          <p:nvPr>
            <p:ph type="pic" sz="quarter" idx="13"/>
          </p:nvPr>
        </p:nvSpPr>
        <p:spPr>
          <a:xfrm>
            <a:off x="334434" y="1604434"/>
            <a:ext cx="5666317" cy="4417484"/>
          </a:xfrm>
        </p:spPr>
        <p:txBody>
          <a:bodyPr/>
          <a:lstStyle/>
          <a:p>
            <a:pPr lvl="0"/>
            <a:r>
              <a:rPr lang="de-DE" noProof="0" smtClean="0"/>
              <a:t>Bild durch Klicken auf Symbol hinzufügen</a:t>
            </a:r>
            <a:endParaRPr lang="de-DE" noProof="0" dirty="0"/>
          </a:p>
        </p:txBody>
      </p:sp>
      <p:sp>
        <p:nvSpPr>
          <p:cNvPr id="11" name="Bildplatzhalter 10"/>
          <p:cNvSpPr>
            <a:spLocks noGrp="1"/>
          </p:cNvSpPr>
          <p:nvPr>
            <p:ph type="pic" sz="quarter" idx="14"/>
          </p:nvPr>
        </p:nvSpPr>
        <p:spPr>
          <a:xfrm>
            <a:off x="6191253" y="1604434"/>
            <a:ext cx="5666313" cy="4417484"/>
          </a:xfrm>
        </p:spPr>
        <p:txBody>
          <a:bodyPr/>
          <a:lstStyle/>
          <a:p>
            <a:pPr lvl="0"/>
            <a:r>
              <a:rPr lang="de-DE" noProof="0" smtClean="0"/>
              <a:t>Bild durch Klicken auf Symbol hinzufügen</a:t>
            </a:r>
            <a:endParaRPr lang="de-DE" noProof="0" dirty="0"/>
          </a:p>
        </p:txBody>
      </p:sp>
      <p:sp>
        <p:nvSpPr>
          <p:cNvPr id="7" name="Titel 6"/>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049815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Objekt und zwei Bilder">
    <p:spTree>
      <p:nvGrpSpPr>
        <p:cNvPr id="1" name=""/>
        <p:cNvGrpSpPr/>
        <p:nvPr/>
      </p:nvGrpSpPr>
      <p:grpSpPr>
        <a:xfrm>
          <a:off x="0" y="0"/>
          <a:ext cx="0" cy="0"/>
          <a:chOff x="0" y="0"/>
          <a:chExt cx="0" cy="0"/>
        </a:xfrm>
      </p:grpSpPr>
      <p:sp>
        <p:nvSpPr>
          <p:cNvPr id="8" name="Textplatzhalter 7"/>
          <p:cNvSpPr>
            <a:spLocks noGrp="1"/>
          </p:cNvSpPr>
          <p:nvPr>
            <p:ph type="body" sz="quarter" idx="13"/>
          </p:nvPr>
        </p:nvSpPr>
        <p:spPr>
          <a:xfrm>
            <a:off x="624419" y="1604434"/>
            <a:ext cx="8159748" cy="4417484"/>
          </a:xfrm>
        </p:spPr>
        <p:txBody>
          <a:bodyPr/>
          <a:lstStyle>
            <a:lvl2pPr>
              <a:buClr>
                <a:schemeClr val="tx2"/>
              </a:buClr>
              <a:defRPr/>
            </a:lvl2pPr>
            <a:lvl5pPr>
              <a:defRPr/>
            </a:lvl5pPr>
            <a:lvl7pPr>
              <a:defRPr/>
            </a:lvl7pPr>
            <a:lvl8pPr marL="1127972" indent="-215995">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Bildplatzhalter 10"/>
          <p:cNvSpPr>
            <a:spLocks noGrp="1"/>
          </p:cNvSpPr>
          <p:nvPr>
            <p:ph type="pic" sz="quarter" idx="14"/>
          </p:nvPr>
        </p:nvSpPr>
        <p:spPr>
          <a:xfrm>
            <a:off x="8976786" y="1604434"/>
            <a:ext cx="2880783" cy="2111905"/>
          </a:xfrm>
        </p:spPr>
        <p:txBody>
          <a:bodyPr/>
          <a:lstStyle/>
          <a:p>
            <a:pPr lvl="0"/>
            <a:r>
              <a:rPr lang="de-DE" noProof="0" smtClean="0"/>
              <a:t>Bild durch Klicken auf Symbol hinzufügen</a:t>
            </a:r>
            <a:endParaRPr lang="de-DE" noProof="0" dirty="0"/>
          </a:p>
        </p:txBody>
      </p:sp>
      <p:sp>
        <p:nvSpPr>
          <p:cNvPr id="13" name="Bildplatzhalter 12"/>
          <p:cNvSpPr>
            <a:spLocks noGrp="1"/>
          </p:cNvSpPr>
          <p:nvPr>
            <p:ph type="pic" sz="quarter" idx="15"/>
          </p:nvPr>
        </p:nvSpPr>
        <p:spPr>
          <a:xfrm>
            <a:off x="8976786" y="3909485"/>
            <a:ext cx="2880783" cy="2112433"/>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1049136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ünf Bilder">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798"/>
            <a:ext cx="2590800" cy="2111541"/>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798"/>
            <a:ext cx="2592917" cy="2111541"/>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24" name="Bildplatzhalter 23"/>
          <p:cNvSpPr>
            <a:spLocks noGrp="1"/>
          </p:cNvSpPr>
          <p:nvPr>
            <p:ph type="pic" sz="quarter" idx="23"/>
          </p:nvPr>
        </p:nvSpPr>
        <p:spPr>
          <a:xfrm>
            <a:off x="6191253" y="1604797"/>
            <a:ext cx="5666315" cy="4417121"/>
          </a:xfrm>
        </p:spPr>
        <p:txBody>
          <a:bodyPr/>
          <a:lstStyle/>
          <a:p>
            <a:pPr lvl="0"/>
            <a:r>
              <a:rPr lang="de-DE" noProof="0" smtClean="0"/>
              <a:t>Bild durch Klicken auf Symbol hinzufügen</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388660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 Bilder und Text/Objekt">
    <p:spTree>
      <p:nvGrpSpPr>
        <p:cNvPr id="1" name=""/>
        <p:cNvGrpSpPr/>
        <p:nvPr/>
      </p:nvGrpSpPr>
      <p:grpSpPr>
        <a:xfrm>
          <a:off x="0" y="0"/>
          <a:ext cx="0" cy="0"/>
          <a:chOff x="0" y="0"/>
          <a:chExt cx="0" cy="0"/>
        </a:xfrm>
      </p:grpSpPr>
      <p:sp>
        <p:nvSpPr>
          <p:cNvPr id="16" name="Bildplatzhalter 15"/>
          <p:cNvSpPr>
            <a:spLocks noGrp="1"/>
          </p:cNvSpPr>
          <p:nvPr>
            <p:ph type="pic" sz="quarter" idx="19"/>
          </p:nvPr>
        </p:nvSpPr>
        <p:spPr>
          <a:xfrm>
            <a:off x="624417" y="1604433"/>
            <a:ext cx="2590800" cy="2112432"/>
          </a:xfrm>
        </p:spPr>
        <p:txBody>
          <a:bodyPr/>
          <a:lstStyle/>
          <a:p>
            <a:pPr lvl="0"/>
            <a:r>
              <a:rPr lang="de-DE" noProof="0" smtClean="0"/>
              <a:t>Bild durch Klicken auf Symbol hinzufügen</a:t>
            </a:r>
            <a:endParaRPr lang="de-DE" noProof="0" dirty="0"/>
          </a:p>
        </p:txBody>
      </p:sp>
      <p:sp>
        <p:nvSpPr>
          <p:cNvPr id="18" name="Bildplatzhalter 17"/>
          <p:cNvSpPr>
            <a:spLocks noGrp="1"/>
          </p:cNvSpPr>
          <p:nvPr>
            <p:ph type="pic" sz="quarter" idx="20"/>
          </p:nvPr>
        </p:nvSpPr>
        <p:spPr>
          <a:xfrm>
            <a:off x="624417" y="3909485"/>
            <a:ext cx="2590800" cy="2112433"/>
          </a:xfrm>
        </p:spPr>
        <p:txBody>
          <a:bodyPr/>
          <a:lstStyle/>
          <a:p>
            <a:pPr lvl="0"/>
            <a:r>
              <a:rPr lang="de-DE" noProof="0" smtClean="0"/>
              <a:t>Bild durch Klicken auf Symbol hinzufügen</a:t>
            </a:r>
            <a:endParaRPr lang="de-DE" noProof="0" dirty="0"/>
          </a:p>
        </p:txBody>
      </p:sp>
      <p:sp>
        <p:nvSpPr>
          <p:cNvPr id="20" name="Bildplatzhalter 19"/>
          <p:cNvSpPr>
            <a:spLocks noGrp="1"/>
          </p:cNvSpPr>
          <p:nvPr>
            <p:ph type="pic" sz="quarter" idx="21"/>
          </p:nvPr>
        </p:nvSpPr>
        <p:spPr>
          <a:xfrm>
            <a:off x="3407834" y="1604433"/>
            <a:ext cx="2592917" cy="2112433"/>
          </a:xfrm>
        </p:spPr>
        <p:txBody>
          <a:bodyPr/>
          <a:lstStyle/>
          <a:p>
            <a:pPr lvl="0"/>
            <a:r>
              <a:rPr lang="de-DE" noProof="0" smtClean="0"/>
              <a:t>Bild durch Klicken auf Symbol hinzufügen</a:t>
            </a:r>
            <a:endParaRPr lang="de-DE" noProof="0" dirty="0"/>
          </a:p>
        </p:txBody>
      </p:sp>
      <p:sp>
        <p:nvSpPr>
          <p:cNvPr id="22" name="Bildplatzhalter 21"/>
          <p:cNvSpPr>
            <a:spLocks noGrp="1"/>
          </p:cNvSpPr>
          <p:nvPr>
            <p:ph type="pic" sz="quarter" idx="22"/>
          </p:nvPr>
        </p:nvSpPr>
        <p:spPr>
          <a:xfrm>
            <a:off x="3407834" y="3909485"/>
            <a:ext cx="2592917" cy="2112433"/>
          </a:xfrm>
        </p:spPr>
        <p:txBody>
          <a:bodyPr/>
          <a:lstStyle/>
          <a:p>
            <a:pPr lvl="0"/>
            <a:r>
              <a:rPr lang="de-DE" noProof="0" smtClean="0"/>
              <a:t>Bild durch Klicken auf Symbol hinzufügen</a:t>
            </a:r>
            <a:endParaRPr lang="de-DE" noProof="0" dirty="0"/>
          </a:p>
        </p:txBody>
      </p:sp>
      <p:sp>
        <p:nvSpPr>
          <p:cNvPr id="9" name="Inhaltsplatzhalter 8"/>
          <p:cNvSpPr>
            <a:spLocks noGrp="1"/>
          </p:cNvSpPr>
          <p:nvPr>
            <p:ph sz="quarter" idx="23"/>
          </p:nvPr>
        </p:nvSpPr>
        <p:spPr>
          <a:xfrm>
            <a:off x="6191253" y="1604431"/>
            <a:ext cx="5666316" cy="4417487"/>
          </a:xfrm>
        </p:spPr>
        <p:txBody>
          <a:bodyPr/>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3" name="Titel 2"/>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795026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Titelfolie">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r="3802"/>
          <a:stretch>
            <a:fillRect/>
          </a:stretch>
        </p:blipFill>
        <p:spPr bwMode="auto">
          <a:xfrm>
            <a:off x="334434" y="1604434"/>
            <a:ext cx="11523133"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Bild 4" descr="Unbenannt-1.png"/>
          <p:cNvPicPr>
            <a:picLocks noChangeAspect="1"/>
          </p:cNvPicPr>
          <p:nvPr/>
        </p:nvPicPr>
        <p:blipFill>
          <a:blip r:embed="rId3">
            <a:extLst>
              <a:ext uri="{28A0092B-C50C-407E-A947-70E740481C1C}">
                <a14:useLocalDpi xmlns:a14="http://schemas.microsoft.com/office/drawing/2010/main" val="0"/>
              </a:ext>
            </a:extLst>
          </a:blip>
          <a:srcRect r="13626"/>
          <a:stretch>
            <a:fillRect/>
          </a:stretch>
        </p:blipFill>
        <p:spPr bwMode="auto">
          <a:xfrm>
            <a:off x="2753784" y="-4068233"/>
            <a:ext cx="9438216" cy="10926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rafik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8" y="565151"/>
            <a:ext cx="2247900" cy="7768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4"/>
          <p:cNvSpPr txBox="1">
            <a:spLocks/>
          </p:cNvSpPr>
          <p:nvPr/>
        </p:nvSpPr>
        <p:spPr>
          <a:xfrm>
            <a:off x="5039785" y="6212417"/>
            <a:ext cx="673100"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00.00.2016</a:t>
            </a:r>
            <a:endParaRPr lang="de-DE" sz="1067" dirty="0"/>
          </a:p>
        </p:txBody>
      </p:sp>
      <p:sp>
        <p:nvSpPr>
          <p:cNvPr id="8" name="Fußzeilenplatzhalter 5"/>
          <p:cNvSpPr txBox="1">
            <a:spLocks/>
          </p:cNvSpPr>
          <p:nvPr/>
        </p:nvSpPr>
        <p:spPr>
          <a:xfrm>
            <a:off x="5808133" y="6212417"/>
            <a:ext cx="5759451" cy="192616"/>
          </a:xfrm>
          <a:prstGeom prst="rect">
            <a:avLst/>
          </a:prstGeom>
        </p:spPr>
        <p:txBody>
          <a:bodyPr lIns="0" tIns="0" rIns="0" bIns="0"/>
          <a:lstStyle>
            <a:defPPr>
              <a:defRPr lang="de-DE"/>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1067" dirty="0" smtClean="0"/>
              <a:t>Ort | Name des Vortragenden | Abteilung</a:t>
            </a:r>
            <a:endParaRPr lang="de-DE" sz="1067" dirty="0"/>
          </a:p>
        </p:txBody>
      </p:sp>
      <p:sp>
        <p:nvSpPr>
          <p:cNvPr id="2" name="Titel 1"/>
          <p:cNvSpPr>
            <a:spLocks noGrp="1"/>
          </p:cNvSpPr>
          <p:nvPr>
            <p:ph type="ctrTitle"/>
          </p:nvPr>
        </p:nvSpPr>
        <p:spPr>
          <a:xfrm>
            <a:off x="5039883" y="3332990"/>
            <a:ext cx="6527701" cy="1344149"/>
          </a:xfrm>
        </p:spPr>
        <p:txBody>
          <a:bodyPr anchor="b"/>
          <a:lstStyle>
            <a:lvl1pPr algn="l" defTabSz="1219170" rtl="0" eaLnBrk="1" latinLnBrk="0" hangingPunct="1">
              <a:spcBef>
                <a:spcPct val="0"/>
              </a:spcBef>
              <a:buNone/>
              <a:defRPr lang="en-US" sz="2933" kern="1200" dirty="0">
                <a:solidFill>
                  <a:schemeClr val="bg1"/>
                </a:solidFill>
                <a:latin typeface="Calibri Light" panose="020F0302020204030204" pitchFamily="34" charset="0"/>
                <a:ea typeface="+mj-ea"/>
                <a:cs typeface="+mj-cs"/>
              </a:defRPr>
            </a:lvl1pPr>
          </a:lstStyle>
          <a:p>
            <a:r>
              <a:rPr lang="de-DE" noProof="0" smtClean="0"/>
              <a:t>Titelmasterformat durch Klicken bearbeiten</a:t>
            </a:r>
            <a:endParaRPr lang="de-DE" noProof="0" dirty="0"/>
          </a:p>
        </p:txBody>
      </p:sp>
      <p:sp>
        <p:nvSpPr>
          <p:cNvPr id="3" name="Untertitel 2"/>
          <p:cNvSpPr>
            <a:spLocks noGrp="1"/>
          </p:cNvSpPr>
          <p:nvPr>
            <p:ph type="subTitle" idx="1"/>
          </p:nvPr>
        </p:nvSpPr>
        <p:spPr>
          <a:xfrm>
            <a:off x="5039884" y="5061288"/>
            <a:ext cx="6528725" cy="960000"/>
          </a:xfrm>
        </p:spPr>
        <p:txBody>
          <a:bodyPr/>
          <a:lstStyle>
            <a:lvl1pPr marL="0" indent="0" algn="l" defTabSz="1219170" rtl="0" eaLnBrk="1" latinLnBrk="0" hangingPunct="1">
              <a:spcBef>
                <a:spcPts val="0"/>
              </a:spcBef>
              <a:spcAft>
                <a:spcPts val="800"/>
              </a:spcAft>
              <a:buFontTx/>
              <a:buNone/>
              <a:defRPr lang="en-US" sz="2133" kern="1200" dirty="0">
                <a:solidFill>
                  <a:schemeClr val="bg1"/>
                </a:solidFill>
                <a:latin typeface="Calibri Light" panose="020F0302020204030204" pitchFamily="34" charset="0"/>
                <a:ea typeface="+mn-ea"/>
                <a:cs typeface="+mn-cs"/>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noProof="0" smtClean="0"/>
              <a:t>Formatvorlage des Untertitelmasters durch Klicken bearbeiten</a:t>
            </a:r>
            <a:endParaRPr lang="de-DE" noProof="0" dirty="0"/>
          </a:p>
        </p:txBody>
      </p:sp>
    </p:spTree>
    <p:extLst>
      <p:ext uri="{BB962C8B-B14F-4D97-AF65-F5344CB8AC3E}">
        <p14:creationId xmlns:p14="http://schemas.microsoft.com/office/powerpoint/2010/main" val="22276319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41443595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2591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0875406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Großes Bild mit Text">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4" y="357717"/>
            <a:ext cx="11523133" cy="5664200"/>
          </a:xfrm>
        </p:spPr>
        <p:txBody>
          <a:bodyPr/>
          <a:lstStyle/>
          <a:p>
            <a:pPr lvl="0"/>
            <a:r>
              <a:rPr lang="de-DE" noProof="0" smtClean="0"/>
              <a:t>Bild durch Klicken auf Symbol hinzufügen</a:t>
            </a:r>
            <a:endParaRPr lang="de-DE" noProof="0" dirty="0"/>
          </a:p>
        </p:txBody>
      </p:sp>
      <p:sp>
        <p:nvSpPr>
          <p:cNvPr id="12" name="Textplatzhalter 8"/>
          <p:cNvSpPr>
            <a:spLocks noGrp="1"/>
          </p:cNvSpPr>
          <p:nvPr>
            <p:ph type="body" sz="quarter" idx="14"/>
          </p:nvPr>
        </p:nvSpPr>
        <p:spPr>
          <a:xfrm>
            <a:off x="624417" y="644040"/>
            <a:ext cx="5376333" cy="5377877"/>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539462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Großes Bild mit Text ohne Fußzeile">
    <p:spTree>
      <p:nvGrpSpPr>
        <p:cNvPr id="1" name=""/>
        <p:cNvGrpSpPr/>
        <p:nvPr/>
      </p:nvGrpSpPr>
      <p:grpSpPr>
        <a:xfrm>
          <a:off x="0" y="0"/>
          <a:ext cx="0" cy="0"/>
          <a:chOff x="0" y="0"/>
          <a:chExt cx="0" cy="0"/>
        </a:xfrm>
      </p:grpSpPr>
      <p:sp>
        <p:nvSpPr>
          <p:cNvPr id="11" name="Bildplatzhalter 10"/>
          <p:cNvSpPr>
            <a:spLocks noGrp="1"/>
          </p:cNvSpPr>
          <p:nvPr>
            <p:ph type="pic" sz="quarter" idx="15"/>
          </p:nvPr>
        </p:nvSpPr>
        <p:spPr>
          <a:xfrm>
            <a:off x="334435" y="357717"/>
            <a:ext cx="11523132" cy="6144684"/>
          </a:xfrm>
        </p:spPr>
        <p:txBody>
          <a:bodyPr/>
          <a:lstStyle/>
          <a:p>
            <a:pPr lvl="0"/>
            <a:r>
              <a:rPr lang="de-DE" noProof="0" smtClean="0"/>
              <a:t>Bild durch Klicken auf Symbol hinzufügen</a:t>
            </a:r>
            <a:endParaRPr lang="de-DE" noProof="0" dirty="0"/>
          </a:p>
        </p:txBody>
      </p:sp>
      <p:sp>
        <p:nvSpPr>
          <p:cNvPr id="9" name="Textplatzhalter 8"/>
          <p:cNvSpPr>
            <a:spLocks noGrp="1"/>
          </p:cNvSpPr>
          <p:nvPr>
            <p:ph type="body" sz="quarter" idx="14"/>
          </p:nvPr>
        </p:nvSpPr>
        <p:spPr>
          <a:xfrm>
            <a:off x="624417" y="645371"/>
            <a:ext cx="5376333" cy="3071495"/>
          </a:xfrm>
        </p:spPr>
        <p:txBody>
          <a:bodyPr/>
          <a:lstStyle>
            <a:lvl1pPr marL="0" indent="0">
              <a:spcAft>
                <a:spcPts val="0"/>
              </a:spcAft>
              <a:buFont typeface="Arial" panose="020B0604020202020204" pitchFamily="34" charset="0"/>
              <a:buNone/>
              <a:defRPr sz="3733">
                <a:solidFill>
                  <a:schemeClr val="bg1"/>
                </a:solidFill>
                <a:latin typeface="Calibri" panose="020F0502020204030204" pitchFamily="34" charset="0"/>
              </a:defRPr>
            </a:lvl1pPr>
            <a:lvl2pPr marL="0" indent="0">
              <a:spcBef>
                <a:spcPts val="0"/>
              </a:spcBef>
              <a:spcAft>
                <a:spcPts val="0"/>
              </a:spcAft>
              <a:buClr>
                <a:schemeClr val="bg1"/>
              </a:buClr>
              <a:buNone/>
              <a:defRPr sz="3733">
                <a:solidFill>
                  <a:schemeClr val="bg1"/>
                </a:solidFill>
                <a:latin typeface="Calibri" panose="020F0502020204030204" pitchFamily="34" charset="0"/>
              </a:defRPr>
            </a:lvl2pPr>
            <a:lvl3pPr marL="0" indent="0">
              <a:spcBef>
                <a:spcPts val="0"/>
              </a:spcBef>
              <a:buFont typeface="Arial" panose="020B0604020202020204" pitchFamily="34" charset="0"/>
              <a:buNone/>
              <a:defRPr sz="3733">
                <a:solidFill>
                  <a:schemeClr val="bg1"/>
                </a:solidFill>
                <a:latin typeface="Calibri" panose="020F0502020204030204" pitchFamily="34" charset="0"/>
              </a:defRPr>
            </a:lvl3pPr>
            <a:lvl4pPr marL="0" indent="0">
              <a:spcBef>
                <a:spcPts val="0"/>
              </a:spcBef>
              <a:buClr>
                <a:schemeClr val="bg1"/>
              </a:buClr>
              <a:buNone/>
              <a:defRPr sz="3733">
                <a:solidFill>
                  <a:schemeClr val="bg1"/>
                </a:solidFill>
                <a:latin typeface="Calibri" panose="020F0502020204030204" pitchFamily="34" charset="0"/>
              </a:defRPr>
            </a:lvl4pPr>
            <a:lvl5pPr marL="0" indent="0">
              <a:spcBef>
                <a:spcPts val="0"/>
              </a:spcBef>
              <a:buFont typeface="Arial" panose="020B0604020202020204" pitchFamily="34" charset="0"/>
              <a:buNone/>
              <a:defRPr sz="3733">
                <a:solidFill>
                  <a:schemeClr val="bg1"/>
                </a:solidFill>
                <a:latin typeface="Calibri" panose="020F0502020204030204" pitchFamily="34" charset="0"/>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25154146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Zwei große Bilder">
    <p:spTree>
      <p:nvGrpSpPr>
        <p:cNvPr id="1" name=""/>
        <p:cNvGrpSpPr/>
        <p:nvPr/>
      </p:nvGrpSpPr>
      <p:grpSpPr>
        <a:xfrm>
          <a:off x="0" y="0"/>
          <a:ext cx="0" cy="0"/>
          <a:chOff x="0" y="0"/>
          <a:chExt cx="0" cy="0"/>
        </a:xfrm>
      </p:grpSpPr>
      <p:sp>
        <p:nvSpPr>
          <p:cNvPr id="6" name="Bildplatzhalter 5"/>
          <p:cNvSpPr>
            <a:spLocks noGrp="1"/>
          </p:cNvSpPr>
          <p:nvPr>
            <p:ph type="pic" sz="quarter" idx="13"/>
          </p:nvPr>
        </p:nvSpPr>
        <p:spPr>
          <a:xfrm>
            <a:off x="334435" y="357717"/>
            <a:ext cx="5666317" cy="5664200"/>
          </a:xfrm>
        </p:spPr>
        <p:txBody>
          <a:bodyPr/>
          <a:lstStyle/>
          <a:p>
            <a:pPr lvl="0"/>
            <a:r>
              <a:rPr lang="de-DE" noProof="0" smtClean="0"/>
              <a:t>Bild durch Klicken auf Symbol hinzufügen</a:t>
            </a:r>
            <a:endParaRPr lang="de-DE" noProof="0" dirty="0"/>
          </a:p>
        </p:txBody>
      </p:sp>
      <p:sp>
        <p:nvSpPr>
          <p:cNvPr id="10" name="Bildplatzhalter 9"/>
          <p:cNvSpPr>
            <a:spLocks noGrp="1"/>
          </p:cNvSpPr>
          <p:nvPr>
            <p:ph type="pic" sz="quarter" idx="14"/>
          </p:nvPr>
        </p:nvSpPr>
        <p:spPr>
          <a:xfrm>
            <a:off x="6191252" y="357717"/>
            <a:ext cx="5666315"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32449976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Zwei große Objekte">
    <p:spTree>
      <p:nvGrpSpPr>
        <p:cNvPr id="1" name=""/>
        <p:cNvGrpSpPr/>
        <p:nvPr/>
      </p:nvGrpSpPr>
      <p:grpSpPr>
        <a:xfrm>
          <a:off x="0" y="0"/>
          <a:ext cx="0" cy="0"/>
          <a:chOff x="0" y="0"/>
          <a:chExt cx="0" cy="0"/>
        </a:xfrm>
      </p:grpSpPr>
      <p:sp>
        <p:nvSpPr>
          <p:cNvPr id="9" name="Inhaltsplatzhalter 8"/>
          <p:cNvSpPr>
            <a:spLocks noGrp="1"/>
          </p:cNvSpPr>
          <p:nvPr>
            <p:ph sz="quarter" idx="14"/>
          </p:nvPr>
        </p:nvSpPr>
        <p:spPr>
          <a:xfrm>
            <a:off x="6191253" y="357717"/>
            <a:ext cx="5666316" cy="5664200"/>
          </a:xfrm>
        </p:spPr>
        <p:txBody>
          <a:bodyPr lIns="216000" tIns="144000" rIns="216000" bIns="144000"/>
          <a:lstStyle>
            <a:lvl1pPr>
              <a:defRPr/>
            </a:lvl1pPr>
            <a:lvl2pPr>
              <a:buClr>
                <a:schemeClr val="tx2"/>
              </a:buClr>
              <a:defRPr/>
            </a:lvl2pPr>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11" name="Inhaltsplatzhalter 10"/>
          <p:cNvSpPr>
            <a:spLocks noGrp="1"/>
          </p:cNvSpPr>
          <p:nvPr>
            <p:ph sz="quarter" idx="15"/>
          </p:nvPr>
        </p:nvSpPr>
        <p:spPr>
          <a:xfrm>
            <a:off x="334434" y="357717"/>
            <a:ext cx="5666317" cy="5664200"/>
          </a:xfrm>
        </p:spPr>
        <p:txBody>
          <a:bodyPr lIns="216000" tIns="144000" rIns="216000" bIns="144000"/>
          <a:lstStyle>
            <a:lvl5pPr>
              <a:defRPr/>
            </a:lvl5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Tree>
    <p:extLst>
      <p:ext uri="{BB962C8B-B14F-4D97-AF65-F5344CB8AC3E}">
        <p14:creationId xmlns:p14="http://schemas.microsoft.com/office/powerpoint/2010/main" val="746880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4084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Abschlußfolie">
    <p:spTree>
      <p:nvGrpSpPr>
        <p:cNvPr id="1" name=""/>
        <p:cNvGrpSpPr/>
        <p:nvPr/>
      </p:nvGrpSpPr>
      <p:grpSpPr>
        <a:xfrm>
          <a:off x="0" y="0"/>
          <a:ext cx="0" cy="0"/>
          <a:chOff x="0" y="0"/>
          <a:chExt cx="0" cy="0"/>
        </a:xfrm>
      </p:grpSpPr>
      <p:pic>
        <p:nvPicPr>
          <p:cNvPr id="3"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2551" y="6136217"/>
            <a:ext cx="1638300" cy="567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Bildplatzhalter 5"/>
          <p:cNvSpPr>
            <a:spLocks noGrp="1"/>
          </p:cNvSpPr>
          <p:nvPr>
            <p:ph type="pic" sz="quarter" idx="13"/>
          </p:nvPr>
        </p:nvSpPr>
        <p:spPr>
          <a:xfrm>
            <a:off x="334434" y="357717"/>
            <a:ext cx="11523133" cy="5664200"/>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2631461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el und Inhalt_dunkel">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accent2"/>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en-US" noProof="0" dirty="0"/>
          </a:p>
        </p:txBody>
      </p:sp>
      <p:sp>
        <p:nvSpPr>
          <p:cNvPr id="7" name="Titel 6"/>
          <p:cNvSpPr>
            <a:spLocks noGrp="1"/>
          </p:cNvSpPr>
          <p:nvPr>
            <p:ph type="title"/>
          </p:nvPr>
        </p:nvSpPr>
        <p:spPr/>
        <p:txBody>
          <a:bodyPr/>
          <a:lstStyle>
            <a:lvl1pPr>
              <a:defRPr>
                <a:solidFill>
                  <a:schemeClr val="bg1"/>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29383546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334434" y="3909483"/>
            <a:ext cx="11523133" cy="959676"/>
          </a:xfrm>
        </p:spPr>
        <p:txBody>
          <a:bodyPr anchor="b"/>
          <a:lstStyle>
            <a:lvl1pPr algn="l">
              <a:defRPr lang="en-US" sz="2933" b="0" kern="1200" dirty="0">
                <a:solidFill>
                  <a:srgbClr val="009BDC"/>
                </a:solidFill>
                <a:latin typeface="Calibri" panose="020F0502020204030204" pitchFamily="34" charset="0"/>
                <a:ea typeface="+mj-ea"/>
                <a:cs typeface="+mj-cs"/>
              </a:defRPr>
            </a:lvl1pPr>
          </a:lstStyle>
          <a:p>
            <a:r>
              <a:rPr lang="de-DE" noProof="0" smtClean="0"/>
              <a:t>Titelmasterformat durch Klicken bearbeiten</a:t>
            </a:r>
            <a:endParaRPr lang="de-DE" noProof="0" dirty="0"/>
          </a:p>
        </p:txBody>
      </p:sp>
      <p:sp>
        <p:nvSpPr>
          <p:cNvPr id="3" name="Textplatzhalter 2"/>
          <p:cNvSpPr>
            <a:spLocks noGrp="1"/>
          </p:cNvSpPr>
          <p:nvPr>
            <p:ph type="body" idx="1"/>
          </p:nvPr>
        </p:nvSpPr>
        <p:spPr>
          <a:xfrm>
            <a:off x="334434" y="5061182"/>
            <a:ext cx="11523133" cy="768085"/>
          </a:xfrm>
        </p:spPr>
        <p:txBody>
          <a:bodyPr anchor="t" anchorCtr="0"/>
          <a:lstStyle>
            <a:lvl1pPr marL="0" indent="0">
              <a:buNone/>
              <a:defRPr sz="2133">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Bildplatzhalter 7"/>
          <p:cNvSpPr>
            <a:spLocks noGrp="1"/>
          </p:cNvSpPr>
          <p:nvPr>
            <p:ph type="pic" sz="quarter" idx="13"/>
          </p:nvPr>
        </p:nvSpPr>
        <p:spPr>
          <a:xfrm>
            <a:off x="334434" y="357718"/>
            <a:ext cx="11523133" cy="3359149"/>
          </a:xfrm>
        </p:spPr>
        <p:txBody>
          <a:bodyPr/>
          <a:lstStyle/>
          <a:p>
            <a:pPr lvl="0"/>
            <a:r>
              <a:rPr lang="de-DE" noProof="0" smtClean="0"/>
              <a:t>Bild durch Klicken auf Symbol hinzufügen</a:t>
            </a:r>
            <a:endParaRPr lang="de-DE" noProof="0" dirty="0"/>
          </a:p>
        </p:txBody>
      </p:sp>
    </p:spTree>
    <p:extLst>
      <p:ext uri="{BB962C8B-B14F-4D97-AF65-F5344CB8AC3E}">
        <p14:creationId xmlns:p14="http://schemas.microsoft.com/office/powerpoint/2010/main" val="29387883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el und Inhalt_dunkel">
    <p:bg>
      <p:bgPr>
        <a:solidFill>
          <a:schemeClr val="accent2"/>
        </a:solidFill>
        <a:effectLst/>
      </p:bgPr>
    </p:bg>
    <p:spTree>
      <p:nvGrpSpPr>
        <p:cNvPr id="1" name=""/>
        <p:cNvGrpSpPr/>
        <p:nvPr/>
      </p:nvGrpSpPr>
      <p:grpSpPr>
        <a:xfrm>
          <a:off x="0" y="0"/>
          <a:ext cx="0" cy="0"/>
          <a:chOff x="0" y="0"/>
          <a:chExt cx="0" cy="0"/>
        </a:xfrm>
      </p:grpSpPr>
      <p:sp>
        <p:nvSpPr>
          <p:cNvPr id="2" name="Rechteck 1"/>
          <p:cNvSpPr/>
          <p:nvPr/>
        </p:nvSpPr>
        <p:spPr>
          <a:xfrm>
            <a:off x="0" y="0"/>
            <a:ext cx="12192000" cy="1411818"/>
          </a:xfrm>
          <a:prstGeom prst="rect">
            <a:avLst/>
          </a:pr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Inhaltsplatzhalter 9"/>
          <p:cNvSpPr>
            <a:spLocks noGrp="1"/>
          </p:cNvSpPr>
          <p:nvPr>
            <p:ph sz="quarter" idx="13"/>
          </p:nvPr>
        </p:nvSpPr>
        <p:spPr>
          <a:xfrm>
            <a:off x="624419" y="1604434"/>
            <a:ext cx="10943167" cy="441748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8pPr>
              <a:defRPr/>
            </a:lvl8pPr>
            <a:lvl9pPr>
              <a:defRPr/>
            </a:lvl9pPr>
          </a:lstStyle>
          <a:p>
            <a:pPr lvl="0"/>
            <a:r>
              <a:rPr lang="de-DE" noProof="0" dirty="0" smtClean="0"/>
              <a:t>Formatvorlagen des Textmasters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en-US" noProof="0" dirty="0"/>
          </a:p>
        </p:txBody>
      </p:sp>
      <p:sp>
        <p:nvSpPr>
          <p:cNvPr id="7" name="Titel 6"/>
          <p:cNvSpPr>
            <a:spLocks noGrp="1"/>
          </p:cNvSpPr>
          <p:nvPr>
            <p:ph type="title"/>
          </p:nvPr>
        </p:nvSpPr>
        <p:spPr/>
        <p:txBody>
          <a:bodyPr/>
          <a:lstStyle>
            <a:lvl1pPr>
              <a:defRPr>
                <a:solidFill>
                  <a:schemeClr val="accent2"/>
                </a:solidFill>
              </a:defRPr>
            </a:lvl1pPr>
          </a:lstStyle>
          <a:p>
            <a:r>
              <a:rPr lang="de-DE" noProof="0" dirty="0" smtClean="0"/>
              <a:t>Titelmasterformat durch Klicken bearbeiten</a:t>
            </a:r>
            <a:endParaRPr lang="en-US" noProof="0" dirty="0"/>
          </a:p>
        </p:txBody>
      </p:sp>
    </p:spTree>
    <p:extLst>
      <p:ext uri="{BB962C8B-B14F-4D97-AF65-F5344CB8AC3E}">
        <p14:creationId xmlns:p14="http://schemas.microsoft.com/office/powerpoint/2010/main" val="6604173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bschnittsüberschrift 2">
    <p:spTree>
      <p:nvGrpSpPr>
        <p:cNvPr id="1" name=""/>
        <p:cNvGrpSpPr/>
        <p:nvPr/>
      </p:nvGrpSpPr>
      <p:grpSpPr>
        <a:xfrm>
          <a:off x="0" y="0"/>
          <a:ext cx="0" cy="0"/>
          <a:chOff x="0" y="0"/>
          <a:chExt cx="0" cy="0"/>
        </a:xfrm>
      </p:grpSpPr>
      <p:sp>
        <p:nvSpPr>
          <p:cNvPr id="4" name="Rechteck 3"/>
          <p:cNvSpPr/>
          <p:nvPr/>
        </p:nvSpPr>
        <p:spPr>
          <a:xfrm>
            <a:off x="334434" y="355601"/>
            <a:ext cx="11523133" cy="3746500"/>
          </a:xfrm>
          <a:prstGeom prst="rect">
            <a:avLst/>
          </a:prstGeom>
          <a:solidFill>
            <a:srgbClr val="E0E0E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sz="2400" dirty="0">
              <a:latin typeface="Calibri" panose="020F0502020204030204" pitchFamily="34" charset="0"/>
            </a:endParaRPr>
          </a:p>
        </p:txBody>
      </p:sp>
      <p:sp>
        <p:nvSpPr>
          <p:cNvPr id="3" name="Textplatzhalter 2"/>
          <p:cNvSpPr>
            <a:spLocks noGrp="1"/>
          </p:cNvSpPr>
          <p:nvPr>
            <p:ph type="body" idx="1"/>
          </p:nvPr>
        </p:nvSpPr>
        <p:spPr>
          <a:xfrm>
            <a:off x="623392" y="1700904"/>
            <a:ext cx="10944193" cy="1152032"/>
          </a:xfrm>
        </p:spPr>
        <p:txBody>
          <a:bodyPr anchor="t" anchorCtr="0"/>
          <a:lstStyle>
            <a:lvl1pPr marL="0" indent="0">
              <a:buNone/>
              <a:defRPr lang="de-DE" sz="2133" kern="1200" dirty="0" smtClean="0">
                <a:solidFill>
                  <a:srgbClr val="009BDC"/>
                </a:solidFill>
                <a:latin typeface="Calibri Light" panose="020F0302020204030204" pitchFamily="34" charset="0"/>
                <a:ea typeface="+mn-ea"/>
                <a:cs typeface="+mn-cs"/>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noProof="0" smtClean="0"/>
              <a:t>Formatvorlagen des Textmasters bearbeiten</a:t>
            </a:r>
          </a:p>
        </p:txBody>
      </p:sp>
      <p:sp>
        <p:nvSpPr>
          <p:cNvPr id="8" name="Titel 7"/>
          <p:cNvSpPr>
            <a:spLocks noGrp="1"/>
          </p:cNvSpPr>
          <p:nvPr>
            <p:ph type="title"/>
          </p:nvPr>
        </p:nvSpPr>
        <p:spPr>
          <a:xfrm>
            <a:off x="624419" y="645584"/>
            <a:ext cx="10943167" cy="863203"/>
          </a:xfrm>
        </p:spPr>
        <p:txBody>
          <a:bodyPr anchor="b"/>
          <a:lstStyle>
            <a:lvl1pPr>
              <a:defRPr b="0">
                <a:latin typeface="Calibri" panose="020F0502020204030204" pitchFamily="34" charset="0"/>
              </a:defRPr>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151444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10" name="Inhaltsplatzhalter 9"/>
          <p:cNvSpPr>
            <a:spLocks noGrp="1"/>
          </p:cNvSpPr>
          <p:nvPr>
            <p:ph sz="quarter" idx="13"/>
          </p:nvPr>
        </p:nvSpPr>
        <p:spPr>
          <a:xfrm>
            <a:off x="624419" y="1604434"/>
            <a:ext cx="10943167" cy="4417484"/>
          </a:xfrm>
        </p:spPr>
        <p:txBody>
          <a:bodyPr/>
          <a:lstStyle>
            <a:lvl5pPr>
              <a:defRPr/>
            </a:lvl5pPr>
            <a:lvl8pP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Titel 6"/>
          <p:cNvSpPr>
            <a:spLocks noGrp="1"/>
          </p:cNvSpPr>
          <p:nvPr>
            <p:ph type="title"/>
          </p:nvPr>
        </p:nvSpPr>
        <p:spPr/>
        <p:txBody>
          <a:bodyPr/>
          <a:lstStyle>
            <a:lvl1pPr>
              <a:defRPr b="1"/>
            </a:lvl1p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36634662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el und großes Objekt">
    <p:spTree>
      <p:nvGrpSpPr>
        <p:cNvPr id="1" name=""/>
        <p:cNvGrpSpPr/>
        <p:nvPr/>
      </p:nvGrpSpPr>
      <p:grpSpPr>
        <a:xfrm>
          <a:off x="0" y="0"/>
          <a:ext cx="0" cy="0"/>
          <a:chOff x="0" y="0"/>
          <a:chExt cx="0" cy="0"/>
        </a:xfrm>
      </p:grpSpPr>
      <p:sp>
        <p:nvSpPr>
          <p:cNvPr id="7" name="Inhaltsplatzhalter 6"/>
          <p:cNvSpPr>
            <a:spLocks noGrp="1"/>
          </p:cNvSpPr>
          <p:nvPr>
            <p:ph sz="quarter" idx="13"/>
          </p:nvPr>
        </p:nvSpPr>
        <p:spPr>
          <a:xfrm>
            <a:off x="334434" y="1604434"/>
            <a:ext cx="11523133" cy="4417484"/>
          </a:xfrm>
        </p:spPr>
        <p:txBody>
          <a:bodyPr/>
          <a:lstStyle>
            <a:lvl5pPr>
              <a:defRPr/>
            </a:lvl5pPr>
            <a:lvl8pPr marL="1199970" indent="-239994">
              <a:buClr>
                <a:schemeClr val="tx2"/>
              </a:buClr>
              <a:buSzPct val="120000"/>
              <a:buFont typeface="Arial Rounded MT Bold" panose="020F0704030504030204" pitchFamily="34" charset="0"/>
              <a:buChar char="›"/>
              <a:defRPr/>
            </a:lvl8pPr>
            <a:lvl9pPr>
              <a:defRPr/>
            </a:lvl9pPr>
          </a:lstStyle>
          <a:p>
            <a:pPr lvl="0"/>
            <a:r>
              <a:rPr lang="de-DE" noProof="0" smtClean="0"/>
              <a:t>Formatvorlagen des Textmasters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2" name="Titel 1"/>
          <p:cNvSpPr>
            <a:spLocks noGrp="1"/>
          </p:cNvSpPr>
          <p:nvPr>
            <p:ph type="title"/>
          </p:nvPr>
        </p:nvSpPr>
        <p:spPr/>
        <p:txBody>
          <a:bodyPr/>
          <a:lstStyle/>
          <a:p>
            <a:r>
              <a:rPr lang="de-DE" noProof="0" smtClean="0"/>
              <a:t>Titelmasterformat durch Klicken bearbeiten</a:t>
            </a:r>
            <a:endParaRPr lang="de-DE" noProof="0" dirty="0"/>
          </a:p>
        </p:txBody>
      </p:sp>
    </p:spTree>
    <p:extLst>
      <p:ext uri="{BB962C8B-B14F-4D97-AF65-F5344CB8AC3E}">
        <p14:creationId xmlns:p14="http://schemas.microsoft.com/office/powerpoint/2010/main" val="179120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24418" y="357718"/>
            <a:ext cx="10943167"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smtClean="0"/>
              <a:t>Titelmasterformat durch Klicken bearbeiten</a:t>
            </a:r>
          </a:p>
        </p:txBody>
      </p:sp>
      <p:sp>
        <p:nvSpPr>
          <p:cNvPr id="3" name="Textplatzhalter 2"/>
          <p:cNvSpPr>
            <a:spLocks noGrp="1"/>
          </p:cNvSpPr>
          <p:nvPr>
            <p:ph type="body" idx="1"/>
          </p:nvPr>
        </p:nvSpPr>
        <p:spPr>
          <a:xfrm>
            <a:off x="624418" y="1604434"/>
            <a:ext cx="10943167" cy="4417484"/>
          </a:xfrm>
          <a:prstGeom prst="rect">
            <a:avLst/>
          </a:prstGeom>
        </p:spPr>
        <p:txBody>
          <a:bodyPr vert="horz" lIns="0" tIns="0" rIns="0" bIns="0" rtlCol="0">
            <a:noAutofit/>
          </a:bodyPr>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11" name="Foliennummernplatzhalter 5"/>
          <p:cNvSpPr txBox="1">
            <a:spLocks/>
          </p:cNvSpPr>
          <p:nvPr/>
        </p:nvSpPr>
        <p:spPr>
          <a:xfrm>
            <a:off x="1" y="6405033"/>
            <a:ext cx="480484" cy="287867"/>
          </a:xfrm>
          <a:prstGeom prst="rect">
            <a:avLst/>
          </a:prstGeom>
        </p:spPr>
        <p:txBody>
          <a:bodyPr lIns="0" tIns="86400" rIns="9600" bIns="0"/>
          <a:lstStyle>
            <a:defPPr>
              <a:defRPr lang="de-DE"/>
            </a:defPPr>
            <a:lvl1pPr marL="0" algn="r" defTabSz="914400" rtl="0" eaLnBrk="1" latinLnBrk="0" hangingPunct="1">
              <a:defRPr lang="en-US" sz="800" kern="1200" smtClean="0">
                <a:solidFill>
                  <a:schemeClr val="tx2"/>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B4F0E8E-0B3A-48A4-AE00-4A6926D9C6F9}" type="slidenum">
              <a:rPr lang="de-DE" sz="1067"/>
              <a:pPr fontAlgn="auto">
                <a:spcBef>
                  <a:spcPts val="0"/>
                </a:spcBef>
                <a:spcAft>
                  <a:spcPts val="0"/>
                </a:spcAft>
                <a:defRPr/>
              </a:pPr>
              <a:t>‹Nr.›</a:t>
            </a:fld>
            <a:endParaRPr lang="de-DE" sz="1067" dirty="0"/>
          </a:p>
        </p:txBody>
      </p:sp>
      <p:sp>
        <p:nvSpPr>
          <p:cNvPr id="12" name="Fußzeilenplatzhalter 4"/>
          <p:cNvSpPr txBox="1">
            <a:spLocks/>
          </p:cNvSpPr>
          <p:nvPr/>
        </p:nvSpPr>
        <p:spPr>
          <a:xfrm>
            <a:off x="624418" y="6405033"/>
            <a:ext cx="8159749" cy="287867"/>
          </a:xfrm>
          <a:prstGeom prst="rect">
            <a:avLst/>
          </a:prstGeom>
        </p:spPr>
        <p:txBody>
          <a:bodyPr lIns="0" tIns="86400" rIns="0" bIns="0"/>
          <a:lstStyle>
            <a:defPPr>
              <a:defRPr lang="de-DE"/>
            </a:defPPr>
            <a:lvl1pPr marL="0" algn="l" defTabSz="914400" rtl="0" eaLnBrk="1" latinLnBrk="0" hangingPunct="1">
              <a:defRPr lang="de-DE" sz="800" kern="1200" smtClean="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000" dirty="0" smtClean="0">
                <a:solidFill>
                  <a:schemeClr val="bg1">
                    <a:lumMod val="75000"/>
                  </a:schemeClr>
                </a:solidFill>
                <a:latin typeface="Raleway" panose="020B0604020202020204" charset="0"/>
              </a:rPr>
              <a:t>Mar 17, 2022 | Elena</a:t>
            </a:r>
            <a:r>
              <a:rPr sz="1000" baseline="0" dirty="0" smtClean="0">
                <a:solidFill>
                  <a:schemeClr val="bg1">
                    <a:lumMod val="75000"/>
                  </a:schemeClr>
                </a:solidFill>
                <a:latin typeface="Raleway" panose="020B0604020202020204" charset="0"/>
              </a:rPr>
              <a:t> Doering, </a:t>
            </a:r>
            <a:r>
              <a:rPr sz="1000" baseline="0" dirty="0" err="1" smtClean="0">
                <a:solidFill>
                  <a:schemeClr val="bg1">
                    <a:lumMod val="75000"/>
                  </a:schemeClr>
                </a:solidFill>
                <a:latin typeface="Raleway" panose="020B0604020202020204" charset="0"/>
              </a:rPr>
              <a:t>MSc</a:t>
            </a:r>
            <a:r>
              <a:rPr sz="1000" baseline="0" dirty="0" smtClean="0">
                <a:solidFill>
                  <a:schemeClr val="bg1">
                    <a:lumMod val="75000"/>
                  </a:schemeClr>
                </a:solidFill>
                <a:latin typeface="Raleway" panose="020B0604020202020204" charset="0"/>
              </a:rPr>
              <a:t>. | Barcelona</a:t>
            </a:r>
            <a:endParaRPr sz="1000" dirty="0">
              <a:solidFill>
                <a:schemeClr val="bg1">
                  <a:lumMod val="75000"/>
                </a:schemeClr>
              </a:solidFill>
              <a:latin typeface="Raleway" panose="020B0604020202020204" charset="0"/>
            </a:endParaRPr>
          </a:p>
        </p:txBody>
      </p:sp>
      <p:pic>
        <p:nvPicPr>
          <p:cNvPr id="9" name="Grafik 12"/>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796579" y="6276705"/>
            <a:ext cx="1571485" cy="543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Grafik 12"/>
          <p:cNvPicPr>
            <a:picLocks noChangeAspect="1"/>
          </p:cNvPicPr>
          <p:nvPr/>
        </p:nvPicPr>
        <p:blipFill rotWithShape="1">
          <a:blip r:embed="rId32"/>
          <a:srcRect l="1684" t="16204" r="86638" b="69691"/>
          <a:stretch/>
        </p:blipFill>
        <p:spPr>
          <a:xfrm>
            <a:off x="9647339" y="6276705"/>
            <a:ext cx="794628" cy="539901"/>
          </a:xfrm>
          <a:prstGeom prst="rect">
            <a:avLst/>
          </a:prstGeom>
        </p:spPr>
      </p:pic>
      <p:pic>
        <p:nvPicPr>
          <p:cNvPr id="14" name="Grafik 13"/>
          <p:cNvPicPr>
            <a:picLocks noChangeAspect="1"/>
          </p:cNvPicPr>
          <p:nvPr/>
        </p:nvPicPr>
        <p:blipFill rotWithShape="1">
          <a:blip r:embed="rId33"/>
          <a:srcRect l="961" t="14457" r="89374" b="77517"/>
          <a:stretch/>
        </p:blipFill>
        <p:spPr>
          <a:xfrm>
            <a:off x="8511997" y="6260755"/>
            <a:ext cx="992583" cy="463674"/>
          </a:xfrm>
          <a:prstGeom prst="rect">
            <a:avLst/>
          </a:prstGeom>
        </p:spPr>
      </p:pic>
      <p:pic>
        <p:nvPicPr>
          <p:cNvPr id="16" name="Grafik 15"/>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584726" y="6349552"/>
            <a:ext cx="1436081" cy="417391"/>
          </a:xfrm>
          <a:prstGeom prst="rect">
            <a:avLst/>
          </a:prstGeom>
        </p:spPr>
      </p:pic>
      <p:sp>
        <p:nvSpPr>
          <p:cNvPr id="2" name="Rechteck 1"/>
          <p:cNvSpPr/>
          <p:nvPr userDrawn="1"/>
        </p:nvSpPr>
        <p:spPr>
          <a:xfrm>
            <a:off x="6694415" y="6199464"/>
            <a:ext cx="5497585" cy="65853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928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700" r:id="rId28"/>
    <p:sldLayoutId id="2147483732" r:id="rId29"/>
  </p:sldLayoutIdLst>
  <p:timing>
    <p:tnLst>
      <p:par>
        <p:cTn id="1" dur="indefinite" restart="never" nodeType="tmRoot"/>
      </p:par>
    </p:tnLst>
  </p:timing>
  <p:hf sldNum="0" hdr="0" ftr="0" dt="0"/>
  <p:txStyles>
    <p:titleStyle>
      <a:lvl1pPr algn="l" rtl="0" eaLnBrk="1" fontAlgn="base" hangingPunct="1">
        <a:spcBef>
          <a:spcPct val="0"/>
        </a:spcBef>
        <a:spcAft>
          <a:spcPct val="0"/>
        </a:spcAft>
        <a:defRPr lang="en-US" sz="2933" b="1" kern="1200" dirty="0">
          <a:solidFill>
            <a:srgbClr val="009BDC"/>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p:titleStyle>
    <p:body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624418" y="357718"/>
            <a:ext cx="10943167"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smtClean="0"/>
              <a:t>Titelmasterformat durch Klicken bearbeiten</a:t>
            </a:r>
          </a:p>
        </p:txBody>
      </p:sp>
      <p:sp>
        <p:nvSpPr>
          <p:cNvPr id="3" name="Textplatzhalter 2"/>
          <p:cNvSpPr>
            <a:spLocks noGrp="1"/>
          </p:cNvSpPr>
          <p:nvPr>
            <p:ph type="body" idx="1"/>
          </p:nvPr>
        </p:nvSpPr>
        <p:spPr>
          <a:xfrm>
            <a:off x="624418" y="1604434"/>
            <a:ext cx="10943167" cy="4417484"/>
          </a:xfrm>
          <a:prstGeom prst="rect">
            <a:avLst/>
          </a:prstGeom>
        </p:spPr>
        <p:txBody>
          <a:bodyPr vert="horz" lIns="0" tIns="0" rIns="0" bIns="0" rtlCol="0">
            <a:noAutofit/>
          </a:bodyPr>
          <a:lstStyle/>
          <a:p>
            <a:pPr lvl="0"/>
            <a:r>
              <a:rPr lang="de-DE" noProof="0" dirty="0" smtClean="0"/>
              <a:t>Textmasterformat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11" name="Foliennummernplatzhalter 5"/>
          <p:cNvSpPr txBox="1">
            <a:spLocks/>
          </p:cNvSpPr>
          <p:nvPr/>
        </p:nvSpPr>
        <p:spPr>
          <a:xfrm>
            <a:off x="1" y="6405033"/>
            <a:ext cx="480484" cy="287867"/>
          </a:xfrm>
          <a:prstGeom prst="rect">
            <a:avLst/>
          </a:prstGeom>
        </p:spPr>
        <p:txBody>
          <a:bodyPr lIns="0" tIns="86400" rIns="9600" bIns="0"/>
          <a:lstStyle>
            <a:defPPr>
              <a:defRPr lang="de-DE"/>
            </a:defPPr>
            <a:lvl1pPr marL="0" algn="r" defTabSz="914400" rtl="0" eaLnBrk="1" latinLnBrk="0" hangingPunct="1">
              <a:defRPr lang="en-US" sz="800" kern="1200" smtClean="0">
                <a:solidFill>
                  <a:schemeClr val="tx2"/>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6B4F0E8E-0B3A-48A4-AE00-4A6926D9C6F9}" type="slidenum">
              <a:rPr lang="de-DE" sz="1067"/>
              <a:pPr fontAlgn="auto">
                <a:spcBef>
                  <a:spcPts val="0"/>
                </a:spcBef>
                <a:spcAft>
                  <a:spcPts val="0"/>
                </a:spcAft>
                <a:defRPr/>
              </a:pPr>
              <a:t>‹Nr.›</a:t>
            </a:fld>
            <a:endParaRPr lang="de-DE" sz="1067" dirty="0"/>
          </a:p>
        </p:txBody>
      </p:sp>
      <p:sp>
        <p:nvSpPr>
          <p:cNvPr id="12" name="Fußzeilenplatzhalter 4"/>
          <p:cNvSpPr txBox="1">
            <a:spLocks/>
          </p:cNvSpPr>
          <p:nvPr/>
        </p:nvSpPr>
        <p:spPr>
          <a:xfrm>
            <a:off x="624418" y="6405033"/>
            <a:ext cx="8159749" cy="287867"/>
          </a:xfrm>
          <a:prstGeom prst="rect">
            <a:avLst/>
          </a:prstGeom>
        </p:spPr>
        <p:txBody>
          <a:bodyPr lIns="0" tIns="86400" rIns="0" bIns="0"/>
          <a:lstStyle>
            <a:defPPr>
              <a:defRPr lang="de-DE"/>
            </a:defPPr>
            <a:lvl1pPr marL="0" algn="l" defTabSz="914400" rtl="0" eaLnBrk="1" latinLnBrk="0" hangingPunct="1">
              <a:defRPr lang="de-DE" sz="800" kern="1200" smtClean="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1000" dirty="0" smtClean="0">
                <a:solidFill>
                  <a:schemeClr val="bg1">
                    <a:lumMod val="75000"/>
                  </a:schemeClr>
                </a:solidFill>
                <a:latin typeface="Raleway" panose="020B0604020202020204" charset="0"/>
              </a:rPr>
              <a:t>March 18, 2022 | Elena</a:t>
            </a:r>
            <a:r>
              <a:rPr sz="1000" baseline="0" dirty="0" smtClean="0">
                <a:solidFill>
                  <a:schemeClr val="bg1">
                    <a:lumMod val="75000"/>
                  </a:schemeClr>
                </a:solidFill>
                <a:latin typeface="Raleway" panose="020B0604020202020204" charset="0"/>
              </a:rPr>
              <a:t> Doering, </a:t>
            </a:r>
            <a:r>
              <a:rPr sz="1000" baseline="0" dirty="0" err="1" smtClean="0">
                <a:solidFill>
                  <a:schemeClr val="bg1">
                    <a:lumMod val="75000"/>
                  </a:schemeClr>
                </a:solidFill>
                <a:latin typeface="Raleway" panose="020B0604020202020204" charset="0"/>
              </a:rPr>
              <a:t>MSc</a:t>
            </a:r>
            <a:r>
              <a:rPr sz="1000" baseline="0" dirty="0" smtClean="0">
                <a:solidFill>
                  <a:schemeClr val="bg1">
                    <a:lumMod val="75000"/>
                  </a:schemeClr>
                </a:solidFill>
                <a:latin typeface="Raleway" panose="020B0604020202020204" charset="0"/>
              </a:rPr>
              <a:t>. | Barcelona</a:t>
            </a:r>
            <a:endParaRPr sz="1000" dirty="0">
              <a:solidFill>
                <a:schemeClr val="bg1">
                  <a:lumMod val="75000"/>
                </a:schemeClr>
              </a:solidFill>
              <a:latin typeface="Raleway" panose="020B0604020202020204" charset="0"/>
            </a:endParaRPr>
          </a:p>
        </p:txBody>
      </p:sp>
    </p:spTree>
    <p:extLst>
      <p:ext uri="{BB962C8B-B14F-4D97-AF65-F5344CB8AC3E}">
        <p14:creationId xmlns:p14="http://schemas.microsoft.com/office/powerpoint/2010/main" val="3059449284"/>
      </p:ext>
    </p:extLst>
  </p:cSld>
  <p:clrMap bg1="lt1" tx1="dk1" bg2="lt2" tx2="dk2" accent1="accent1" accent2="accent2" accent3="accent3" accent4="accent4" accent5="accent5" accent6="accent6" hlink="hlink" folHlink="folHlink"/>
  <p:sldLayoutIdLst>
    <p:sldLayoutId id="2147483701" r:id="rId1"/>
    <p:sldLayoutId id="2147483703" r:id="rId2"/>
    <p:sldLayoutId id="2147483704" r:id="rId3"/>
    <p:sldLayoutId id="2147483705" r:id="rId4"/>
    <p:sldLayoutId id="2147483706" r:id="rId5"/>
    <p:sldLayoutId id="2147483707" r:id="rId6"/>
    <p:sldLayoutId id="2147483708" r:id="rId7"/>
    <p:sldLayoutId id="2147483709" r:id="rId8"/>
    <p:sldLayoutId id="2147483733"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Lst>
  <p:timing>
    <p:tnLst>
      <p:par>
        <p:cTn id="1" dur="indefinite" restart="never" nodeType="tmRoot"/>
      </p:par>
    </p:tnLst>
  </p:timing>
  <p:hf sldNum="0" hdr="0" ftr="0" dt="0"/>
  <p:txStyles>
    <p:titleStyle>
      <a:lvl1pPr algn="l" rtl="0" eaLnBrk="1" fontAlgn="base" hangingPunct="1">
        <a:spcBef>
          <a:spcPct val="0"/>
        </a:spcBef>
        <a:spcAft>
          <a:spcPct val="0"/>
        </a:spcAft>
        <a:defRPr lang="en-US" sz="2933" b="1" kern="1200" dirty="0">
          <a:solidFill>
            <a:srgbClr val="009BDC"/>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p:titleStyle>
    <p:bodyStyle>
      <a:lvl1pPr algn="l" rtl="0" eaLnBrk="1" fontAlgn="base" hangingPunct="1">
        <a:spcBef>
          <a:spcPct val="0"/>
        </a:spcBef>
        <a:spcAft>
          <a:spcPts val="667"/>
        </a:spcAft>
        <a:buFont typeface="Arial" charset="0"/>
        <a:defRPr lang="de-DE" sz="2133" kern="1200" dirty="0">
          <a:solidFill>
            <a:schemeClr val="tx1"/>
          </a:solidFill>
          <a:latin typeface="Raleway" panose="020B0604020202020204" charset="0"/>
          <a:ea typeface="+mn-ea"/>
          <a:cs typeface="+mn-cs"/>
        </a:defRPr>
      </a:lvl1pPr>
      <a:lvl2pPr marL="334425" indent="-334425" algn="l" rtl="0" eaLnBrk="1" fontAlgn="base" hangingPunct="1">
        <a:spcBef>
          <a:spcPts val="667"/>
        </a:spcBef>
        <a:spcAft>
          <a:spcPts val="667"/>
        </a:spcAft>
        <a:buClr>
          <a:schemeClr val="tx2"/>
        </a:buClr>
        <a:buSzPct val="120000"/>
        <a:buFont typeface="Arial Rounded MT Bold" pitchFamily="34" charset="0"/>
        <a:buChar char="›"/>
        <a:defRPr lang="de-DE" sz="2133" kern="1200" dirty="0">
          <a:solidFill>
            <a:schemeClr val="tx1"/>
          </a:solidFill>
          <a:latin typeface="Raleway" panose="020B0604020202020204" charset="0"/>
          <a:ea typeface="+mn-ea"/>
          <a:cs typeface="+mn-cs"/>
        </a:defRPr>
      </a:lvl2pPr>
      <a:lvl3pPr marL="670967" algn="l" rtl="0" eaLnBrk="1" fontAlgn="base" hangingPunct="1">
        <a:spcBef>
          <a:spcPts val="533"/>
        </a:spcBef>
        <a:spcAft>
          <a:spcPct val="0"/>
        </a:spcAft>
        <a:buFont typeface="Arial" charset="0"/>
        <a:defRPr lang="de-DE" sz="1600" kern="1200" dirty="0">
          <a:solidFill>
            <a:schemeClr val="tx1"/>
          </a:solidFill>
          <a:latin typeface="Raleway" panose="020B0604020202020204" charset="0"/>
          <a:ea typeface="+mn-ea"/>
          <a:cs typeface="+mn-cs"/>
        </a:defRPr>
      </a:lvl3pPr>
      <a:lvl4pPr marL="910144" indent="-239178" algn="l" rtl="0" eaLnBrk="1" fontAlgn="base" hangingPunct="1">
        <a:spcBef>
          <a:spcPts val="533"/>
        </a:spcBef>
        <a:spcAft>
          <a:spcPct val="0"/>
        </a:spcAft>
        <a:buClr>
          <a:schemeClr val="tx2"/>
        </a:buClr>
        <a:buSzPct val="120000"/>
        <a:buFont typeface="Arial Rounded MT Bold" pitchFamily="34" charset="0"/>
        <a:buChar char="›"/>
        <a:defRPr lang="de-DE" sz="1600" kern="1200" dirty="0">
          <a:solidFill>
            <a:schemeClr val="tx1"/>
          </a:solidFill>
          <a:latin typeface="Raleway" panose="020B0604020202020204" charset="0"/>
          <a:ea typeface="+mn-ea"/>
          <a:cs typeface="+mn-cs"/>
        </a:defRPr>
      </a:lvl4pPr>
      <a:lvl5pPr algn="l" rtl="0" eaLnBrk="1" fontAlgn="base" hangingPunct="1">
        <a:spcBef>
          <a:spcPts val="667"/>
        </a:spcBef>
        <a:spcAft>
          <a:spcPct val="0"/>
        </a:spcAft>
        <a:buFont typeface="Arial" charset="0"/>
        <a:defRPr lang="de-DE" sz="2133" kern="1200" dirty="0">
          <a:solidFill>
            <a:srgbClr val="009BDC"/>
          </a:solidFill>
          <a:latin typeface="Raleway" panose="020B0604020202020204" charset="0"/>
          <a:ea typeface="+mn-ea"/>
          <a:cs typeface="+mn-cs"/>
        </a:defRPr>
      </a:lvl5pPr>
      <a:lvl6pPr marL="0" indent="0" algn="l" defTabSz="1219170" rtl="0" eaLnBrk="1" latinLnBrk="0" hangingPunct="1">
        <a:spcBef>
          <a:spcPts val="667"/>
        </a:spcBef>
        <a:buFont typeface="Arial" panose="020B0604020202020204" pitchFamily="34" charset="0"/>
        <a:buNone/>
        <a:defRPr lang="de-DE" sz="2133" i="1" kern="1200" dirty="0" smtClean="0">
          <a:solidFill>
            <a:srgbClr val="B1B2C5"/>
          </a:solidFill>
          <a:latin typeface="Raleway" panose="020B0604020202020204" charset="0"/>
          <a:ea typeface="+mn-ea"/>
          <a:cs typeface="+mn-cs"/>
        </a:defRPr>
      </a:lvl6pPr>
      <a:lvl7pPr marL="911977" indent="0" algn="l" defTabSz="1219170" rtl="0" eaLnBrk="1" latinLnBrk="0" hangingPunct="1">
        <a:spcBef>
          <a:spcPts val="533"/>
        </a:spcBef>
        <a:buFont typeface="Arial" panose="020B0604020202020204" pitchFamily="34" charset="0"/>
        <a:buNone/>
        <a:defRPr lang="de-DE" sz="1600" kern="1200" baseline="0" dirty="0" smtClean="0">
          <a:solidFill>
            <a:schemeClr val="tx1"/>
          </a:solidFill>
          <a:latin typeface="Raleway" panose="020B0604020202020204" charset="0"/>
          <a:ea typeface="+mn-ea"/>
          <a:cs typeface="+mn-cs"/>
        </a:defRPr>
      </a:lvl7pPr>
      <a:lvl8pPr marL="1127972" indent="-215995" algn="l" defTabSz="1219170" rtl="0" eaLnBrk="1" latinLnBrk="0" hangingPunct="1">
        <a:spcBef>
          <a:spcPts val="533"/>
        </a:spcBef>
        <a:buClr>
          <a:schemeClr val="tx2"/>
        </a:buClr>
        <a:buSzPct val="120000"/>
        <a:buFont typeface="Arial Rounded MT Bold" panose="020F0704030504030204" pitchFamily="34" charset="0"/>
        <a:buChar char="›"/>
        <a:defRPr lang="de-DE" sz="1333" kern="1200" dirty="0" smtClean="0">
          <a:solidFill>
            <a:schemeClr val="tx1"/>
          </a:solidFill>
          <a:latin typeface="Raleway" panose="020B0604020202020204" charset="0"/>
          <a:ea typeface="+mn-ea"/>
          <a:cs typeface="+mn-cs"/>
        </a:defRPr>
      </a:lvl8pPr>
      <a:lvl9pPr marL="1127972" indent="0" algn="l" defTabSz="1219170" rtl="0" eaLnBrk="1" latinLnBrk="0" hangingPunct="1">
        <a:spcBef>
          <a:spcPts val="533"/>
        </a:spcBef>
        <a:buFont typeface="Arial" panose="020B0604020202020204" pitchFamily="34" charset="0"/>
        <a:buNone/>
        <a:defRPr lang="en-US" sz="1333" kern="1200" dirty="0">
          <a:solidFill>
            <a:schemeClr val="tx1"/>
          </a:solidFill>
          <a:latin typeface="Raleway" panose="020B0604020202020204" charset="0"/>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9.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59.xml"/><Relationship Id="rId6" Type="http://schemas.openxmlformats.org/officeDocument/2006/relationships/image" Target="../media/image23.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59.xml"/><Relationship Id="rId6" Type="http://schemas.openxmlformats.org/officeDocument/2006/relationships/image" Target="../media/image39.png"/><Relationship Id="rId5" Type="http://schemas.openxmlformats.org/officeDocument/2006/relationships/image" Target="../media/image23.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openxmlformats.org/officeDocument/2006/relationships/image" Target="../media/image23.png"/><Relationship Id="rId5" Type="http://schemas.openxmlformats.org/officeDocument/2006/relationships/image" Target="../media/image41.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7.jpe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59.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jpg"/><Relationship Id="rId21" Type="http://schemas.openxmlformats.org/officeDocument/2006/relationships/image" Target="../media/image69.jpeg"/><Relationship Id="rId7" Type="http://schemas.openxmlformats.org/officeDocument/2006/relationships/image" Target="../media/image55.jp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20.xml"/><Relationship Id="rId16" Type="http://schemas.openxmlformats.org/officeDocument/2006/relationships/image" Target="../media/image64.jpg"/><Relationship Id="rId20" Type="http://schemas.openxmlformats.org/officeDocument/2006/relationships/image" Target="../media/image68.png"/><Relationship Id="rId1" Type="http://schemas.openxmlformats.org/officeDocument/2006/relationships/slideLayout" Target="../slideLayouts/slideLayout57.xml"/><Relationship Id="rId6" Type="http://schemas.openxmlformats.org/officeDocument/2006/relationships/image" Target="../media/image54.jpg"/><Relationship Id="rId11" Type="http://schemas.openxmlformats.org/officeDocument/2006/relationships/image" Target="../media/image59.png"/><Relationship Id="rId5" Type="http://schemas.openxmlformats.org/officeDocument/2006/relationships/image" Target="../media/image53.jp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jpg"/><Relationship Id="rId4" Type="http://schemas.openxmlformats.org/officeDocument/2006/relationships/image" Target="../media/image52.jp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jpeg"/></Relationships>
</file>

<file path=ppt/slides/_rels/slide2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1.xml"/><Relationship Id="rId1" Type="http://schemas.openxmlformats.org/officeDocument/2006/relationships/slideLayout" Target="../slideLayouts/slideLayout28.xml"/><Relationship Id="rId5" Type="http://schemas.openxmlformats.org/officeDocument/2006/relationships/image" Target="../media/image72.jpeg"/><Relationship Id="rId4" Type="http://schemas.openxmlformats.org/officeDocument/2006/relationships/image" Target="../media/image30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14.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8.xml"/><Relationship Id="rId5" Type="http://schemas.openxmlformats.org/officeDocument/2006/relationships/image" Target="../media/image26.jpe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eg"/><Relationship Id="rId1" Type="http://schemas.openxmlformats.org/officeDocument/2006/relationships/slideLayout" Target="../slideLayouts/slideLayout28.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en-US" dirty="0"/>
              <a:t>Associations of Brain-Predicted Age and Risk of Alzheimer’s Disease Depend on Disease Stage and Modality</a:t>
            </a:r>
          </a:p>
        </p:txBody>
      </p:sp>
      <p:sp>
        <p:nvSpPr>
          <p:cNvPr id="5" name="Untertitel 4"/>
          <p:cNvSpPr>
            <a:spLocks noGrp="1"/>
          </p:cNvSpPr>
          <p:nvPr>
            <p:ph type="subTitle" idx="1"/>
          </p:nvPr>
        </p:nvSpPr>
        <p:spPr>
          <a:xfrm>
            <a:off x="3503711" y="3909483"/>
            <a:ext cx="8557659" cy="1151699"/>
          </a:xfrm>
        </p:spPr>
        <p:txBody>
          <a:bodyPr/>
          <a:lstStyle/>
          <a:p>
            <a:endParaRPr lang="en-US" b="1" dirty="0" smtClean="0"/>
          </a:p>
          <a:p>
            <a:r>
              <a:rPr lang="en-US" sz="1100" dirty="0"/>
              <a:t>Doering, E., Antonopoulοs, G., Hönig, M., van Eimeren, T., Eickhoff, S., Patil, K</a:t>
            </a:r>
            <a:r>
              <a:rPr lang="en-US" sz="1100" dirty="0" smtClean="0"/>
              <a:t>.*, </a:t>
            </a:r>
            <a:r>
              <a:rPr lang="en-US" sz="1100" dirty="0"/>
              <a:t>Drzezga, A</a:t>
            </a:r>
            <a:r>
              <a:rPr lang="en-US" sz="1100" dirty="0" smtClean="0"/>
              <a:t>.* for the Alzheimer’s Disease Neuroimaging Initiative</a:t>
            </a:r>
            <a:br>
              <a:rPr lang="en-US" sz="1100" dirty="0" smtClean="0"/>
            </a:br>
            <a:r>
              <a:rPr lang="en-US" sz="1100" dirty="0" smtClean="0"/>
              <a:t>* authors contributed equally</a:t>
            </a:r>
            <a:endParaRPr lang="en-US" sz="1100" dirty="0"/>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599" y="5533449"/>
            <a:ext cx="4292600" cy="1240561"/>
          </a:xfrm>
          <a:prstGeom prst="rect">
            <a:avLst/>
          </a:prstGeom>
        </p:spPr>
      </p:pic>
    </p:spTree>
    <p:extLst>
      <p:ext uri="{BB962C8B-B14F-4D97-AF65-F5344CB8AC3E}">
        <p14:creationId xmlns:p14="http://schemas.microsoft.com/office/powerpoint/2010/main" val="156614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en-US" sz="2800" dirty="0" smtClean="0"/>
              <a:t>Precision in brain age prediction is comparable across FDG and MRI</a:t>
            </a:r>
            <a:endParaRPr lang="en-US" sz="2800" dirty="0"/>
          </a:p>
        </p:txBody>
      </p:sp>
      <p:graphicFrame>
        <p:nvGraphicFramePr>
          <p:cNvPr id="4" name="Tabelle 3"/>
          <p:cNvGraphicFramePr>
            <a:graphicFrameLocks noGrp="1"/>
          </p:cNvGraphicFramePr>
          <p:nvPr>
            <p:extLst/>
          </p:nvPr>
        </p:nvGraphicFramePr>
        <p:xfrm>
          <a:off x="1834250" y="2278197"/>
          <a:ext cx="8244254" cy="3642917"/>
        </p:xfrm>
        <a:graphic>
          <a:graphicData uri="http://schemas.openxmlformats.org/drawingml/2006/table">
            <a:tbl>
              <a:tblPr firstRow="1" bandRow="1">
                <a:tableStyleId>{5940675A-B579-460E-94D1-54222C63F5DA}</a:tableStyleId>
              </a:tblPr>
              <a:tblGrid>
                <a:gridCol w="2297967">
                  <a:extLst>
                    <a:ext uri="{9D8B030D-6E8A-4147-A177-3AD203B41FA5}">
                      <a16:colId xmlns:a16="http://schemas.microsoft.com/office/drawing/2014/main" val="1137853310"/>
                    </a:ext>
                  </a:extLst>
                </a:gridCol>
                <a:gridCol w="940335">
                  <a:extLst>
                    <a:ext uri="{9D8B030D-6E8A-4147-A177-3AD203B41FA5}">
                      <a16:colId xmlns:a16="http://schemas.microsoft.com/office/drawing/2014/main" val="79700691"/>
                    </a:ext>
                  </a:extLst>
                </a:gridCol>
                <a:gridCol w="859617">
                  <a:extLst>
                    <a:ext uri="{9D8B030D-6E8A-4147-A177-3AD203B41FA5}">
                      <a16:colId xmlns:a16="http://schemas.microsoft.com/office/drawing/2014/main" val="2458498697"/>
                    </a:ext>
                  </a:extLst>
                </a:gridCol>
                <a:gridCol w="1143318">
                  <a:extLst>
                    <a:ext uri="{9D8B030D-6E8A-4147-A177-3AD203B41FA5}">
                      <a16:colId xmlns:a16="http://schemas.microsoft.com/office/drawing/2014/main" val="2853944678"/>
                    </a:ext>
                  </a:extLst>
                </a:gridCol>
                <a:gridCol w="1109437">
                  <a:extLst>
                    <a:ext uri="{9D8B030D-6E8A-4147-A177-3AD203B41FA5}">
                      <a16:colId xmlns:a16="http://schemas.microsoft.com/office/drawing/2014/main" val="3390773881"/>
                    </a:ext>
                  </a:extLst>
                </a:gridCol>
                <a:gridCol w="957580">
                  <a:extLst>
                    <a:ext uri="{9D8B030D-6E8A-4147-A177-3AD203B41FA5}">
                      <a16:colId xmlns:a16="http://schemas.microsoft.com/office/drawing/2014/main" val="772560125"/>
                    </a:ext>
                  </a:extLst>
                </a:gridCol>
                <a:gridCol w="936000">
                  <a:extLst>
                    <a:ext uri="{9D8B030D-6E8A-4147-A177-3AD203B41FA5}">
                      <a16:colId xmlns:a16="http://schemas.microsoft.com/office/drawing/2014/main" val="4243254692"/>
                    </a:ext>
                  </a:extLst>
                </a:gridCol>
              </a:tblGrid>
              <a:tr h="304136">
                <a:tc gridSpan="7">
                  <a:txBody>
                    <a:bodyPr/>
                    <a:lstStyle/>
                    <a:p>
                      <a:r>
                        <a:rPr lang="en-US" sz="1100" b="0" dirty="0" smtClean="0">
                          <a:latin typeface="Raleway" panose="020B0604020202020204" charset="0"/>
                        </a:rPr>
                        <a:t>Table 2. Precision of predicting</a:t>
                      </a:r>
                      <a:r>
                        <a:rPr lang="en-US" sz="1100" b="0" baseline="0" dirty="0" smtClean="0">
                          <a:latin typeface="Raleway" panose="020B0604020202020204" charset="0"/>
                        </a:rPr>
                        <a:t> chronological age from FDG-PET and MRI scans. For </a:t>
                      </a:r>
                      <a:r>
                        <a:rPr lang="en-US" sz="1100" b="0" baseline="0" dirty="0" err="1" smtClean="0">
                          <a:latin typeface="Raleway" panose="020B0604020202020204" charset="0"/>
                        </a:rPr>
                        <a:t>CN_validation</a:t>
                      </a:r>
                      <a:r>
                        <a:rPr lang="en-US" sz="1100" b="0" baseline="0" dirty="0" smtClean="0">
                          <a:latin typeface="Raleway" panose="020B0604020202020204" charset="0"/>
                        </a:rPr>
                        <a:t> and MCI, results of the first model and metrics over all five models are shown.</a:t>
                      </a:r>
                      <a:endParaRPr lang="en-US" sz="1100" b="0" dirty="0">
                        <a:latin typeface="Raleway" panose="020B0604020202020204"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algn="ct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639995409"/>
                  </a:ext>
                </a:extLst>
              </a:tr>
              <a:tr h="300388">
                <a:tc>
                  <a:txBody>
                    <a:bodyPr/>
                    <a:lstStyle/>
                    <a:p>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400" b="1" dirty="0" smtClean="0">
                          <a:latin typeface="Raleway" panose="020B0604020202020204" charset="0"/>
                        </a:rPr>
                        <a:t>CN</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smtClean="0">
                          <a:ln>
                            <a:noFill/>
                          </a:ln>
                          <a:solidFill>
                            <a:srgbClr val="000000"/>
                          </a:solidFill>
                          <a:effectLst/>
                          <a:uLnTx/>
                          <a:uFillTx/>
                          <a:latin typeface="Raleway" panose="020B0604020202020204" charset="0"/>
                          <a:ea typeface="+mn-ea"/>
                          <a:cs typeface="+mn-cs"/>
                        </a:rPr>
                        <a:t>CN_validation</a:t>
                      </a: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r>
                        <a:rPr lang="en-US" sz="1400" b="1" dirty="0" smtClean="0">
                          <a:latin typeface="Raleway" panose="020B0604020202020204" charset="0"/>
                        </a:rPr>
                        <a:t>MCI</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89365705"/>
                  </a:ext>
                </a:extLst>
              </a:tr>
              <a:tr h="338667">
                <a:tc>
                  <a:txBody>
                    <a:bodyPr/>
                    <a:lstStyle/>
                    <a:p>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algn="ctr"/>
                      <a:endParaRPr lang="en-US" sz="14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4063509152"/>
                  </a:ext>
                </a:extLst>
              </a:tr>
              <a:tr h="327527">
                <a:tc>
                  <a:txBody>
                    <a:bodyPr/>
                    <a:lstStyle/>
                    <a:p>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FDG</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MRI</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400" b="1" dirty="0" smtClean="0">
                          <a:latin typeface="Raleway" panose="020B0604020202020204" charset="0"/>
                        </a:rPr>
                        <a:t>FDG</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400" b="1" dirty="0" smtClean="0">
                          <a:latin typeface="Raleway" panose="020B0604020202020204" charset="0"/>
                        </a:rPr>
                        <a:t>MRI</a:t>
                      </a:r>
                      <a:endParaRPr lang="en-US" sz="1400" b="1"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FDG</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1" dirty="0" smtClean="0">
                          <a:latin typeface="Raleway" panose="020B0604020202020204" charset="0"/>
                        </a:rPr>
                        <a:t>MRI</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399561975"/>
                  </a:ext>
                </a:extLst>
              </a:tr>
              <a:tr h="306873">
                <a:tc>
                  <a:txBody>
                    <a:bodyPr/>
                    <a:lstStyle/>
                    <a:p>
                      <a:r>
                        <a:rPr lang="en-US" sz="1400" b="1" i="1" dirty="0" smtClean="0">
                          <a:latin typeface="Raleway" panose="020B0604020202020204" charset="0"/>
                        </a:rPr>
                        <a:t>n </a:t>
                      </a:r>
                      <a:r>
                        <a:rPr lang="en-US" sz="1400" b="1" i="0" dirty="0" smtClean="0">
                          <a:latin typeface="Raleway" panose="020B0604020202020204" charset="0"/>
                        </a:rPr>
                        <a:t>total</a:t>
                      </a:r>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345</a:t>
                      </a:r>
                      <a:r>
                        <a:rPr lang="en-US" sz="1200" b="0" dirty="0" smtClean="0">
                          <a:latin typeface="Helvetica" pitchFamily="2" charset="0"/>
                        </a:rPr>
                        <a:t>⁺</a:t>
                      </a:r>
                      <a:endParaRPr lang="en-US" sz="1200" b="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345</a:t>
                      </a:r>
                      <a:r>
                        <a:rPr lang="en-US" sz="1200" b="0" dirty="0" smtClean="0">
                          <a:latin typeface="Helvetica" pitchFamily="2" charset="0"/>
                        </a:rPr>
                        <a:t>⁺</a:t>
                      </a:r>
                      <a:endParaRPr lang="en-US" sz="1200" b="0" dirty="0" smtClean="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b="0" dirty="0" smtClean="0">
                          <a:latin typeface="Raleway" panose="020B0604020202020204" charset="0"/>
                        </a:rPr>
                        <a:t>59</a:t>
                      </a:r>
                      <a:r>
                        <a:rPr lang="en-US" sz="1200" b="0" dirty="0" smtClean="0">
                          <a:latin typeface="Helvetica" pitchFamily="2" charset="0"/>
                        </a:rPr>
                        <a:t>⁺</a:t>
                      </a:r>
                      <a:endParaRPr lang="en-US" sz="1200" b="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b="0" dirty="0" smtClean="0">
                          <a:latin typeface="Raleway" panose="020B0604020202020204" charset="0"/>
                        </a:rPr>
                        <a:t>59</a:t>
                      </a:r>
                      <a:r>
                        <a:rPr lang="en-US" sz="1200" b="0" dirty="0" smtClean="0">
                          <a:latin typeface="Helvetica" pitchFamily="2" charset="0"/>
                        </a:rPr>
                        <a:t>⁺</a:t>
                      </a:r>
                      <a:endParaRPr lang="en-US" sz="1200" b="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621</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0" dirty="0" smtClean="0">
                          <a:latin typeface="Raleway" panose="020B0604020202020204" charset="0"/>
                        </a:rPr>
                        <a:t>621</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3663410445"/>
                  </a:ext>
                </a:extLst>
              </a:tr>
              <a:tr h="309567">
                <a:tc>
                  <a:txBody>
                    <a:bodyPr/>
                    <a:lstStyle/>
                    <a:p>
                      <a:r>
                        <a:rPr lang="en-US" sz="1400" b="1" dirty="0" smtClean="0">
                          <a:latin typeface="Raleway" panose="020B0604020202020204" charset="0"/>
                        </a:rPr>
                        <a:t>MAE</a:t>
                      </a:r>
                      <a:endParaRPr lang="en-US" sz="1400" b="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1.99</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1.89</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dirty="0" smtClean="0">
                          <a:latin typeface="Raleway" panose="020B0604020202020204" charset="0"/>
                        </a:rPr>
                        <a:t>1.83</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algn="ctr"/>
                      <a:r>
                        <a:rPr lang="en-US" sz="1200" dirty="0" smtClean="0">
                          <a:latin typeface="Raleway" panose="020B0604020202020204" charset="0"/>
                        </a:rPr>
                        <a:t>2.42</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1.94</a:t>
                      </a: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2.66</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3049810509"/>
                  </a:ext>
                </a:extLst>
              </a:tr>
              <a:tr h="297193">
                <a:tc>
                  <a:txBody>
                    <a:bodyPr/>
                    <a:lstStyle/>
                    <a:p>
                      <a:pPr marL="271463" indent="0"/>
                      <a:r>
                        <a:rPr lang="en-US" sz="1050" dirty="0" smtClean="0">
                          <a:latin typeface="Raleway" panose="020B0604020202020204" charset="0"/>
                        </a:rPr>
                        <a:t>MAE before bias correction</a:t>
                      </a:r>
                      <a:endParaRPr lang="en-US" sz="105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4.04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3.97</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algn="ct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lang="en-US" sz="120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lang="en-US" sz="1200" dirty="0" smtClean="0">
                        <a:latin typeface="Raleway" panose="020B0604020202020204" charset="0"/>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277587187"/>
                  </a:ext>
                </a:extLst>
              </a:tr>
              <a:tr h="297193">
                <a:tc>
                  <a:txBody>
                    <a:bodyPr/>
                    <a:lstStyle/>
                    <a:p>
                      <a:pPr marL="271463" indent="0"/>
                      <a:r>
                        <a:rPr lang="en-US" sz="1050" dirty="0" smtClean="0">
                          <a:latin typeface="Raleway" panose="020B0604020202020204" charset="0"/>
                        </a:rPr>
                        <a:t>Mean (SD) over 5 models</a:t>
                      </a:r>
                      <a:endParaRPr lang="en-US" sz="105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sz="1200" dirty="0" smtClean="0">
                          <a:latin typeface="Raleway" panose="020B0604020202020204" charset="0"/>
                        </a:rPr>
                        <a:t>2.04</a:t>
                      </a:r>
                      <a:r>
                        <a:rPr lang="en-US" sz="1200" baseline="0" dirty="0" smtClean="0">
                          <a:latin typeface="Raleway" panose="020B0604020202020204" charset="0"/>
                        </a:rPr>
                        <a:t> (</a:t>
                      </a:r>
                      <a:r>
                        <a:rPr lang="en-US" sz="1200" dirty="0" smtClean="0">
                          <a:latin typeface="Raleway" panose="020B0604020202020204" charset="0"/>
                        </a:rPr>
                        <a:t>0.30)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algn="ctr"/>
                      <a:r>
                        <a:rPr lang="en-US" sz="1200" dirty="0" smtClean="0">
                          <a:latin typeface="Raleway" panose="020B0604020202020204" charset="0"/>
                        </a:rPr>
                        <a:t>2.45 (0.19)</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2.17 (0.44)</a:t>
                      </a: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BD47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2.57 (0.11)</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254646216"/>
                  </a:ext>
                </a:extLst>
              </a:tr>
              <a:tr h="315841">
                <a:tc>
                  <a:txBody>
                    <a:bodyPr/>
                    <a:lstStyle/>
                    <a:p>
                      <a:r>
                        <a:rPr lang="en-US" sz="1400" b="1" dirty="0" smtClean="0">
                          <a:latin typeface="Raleway" panose="020B0604020202020204" charset="0"/>
                        </a:rPr>
                        <a:t>Mean</a:t>
                      </a:r>
                      <a:r>
                        <a:rPr lang="en-US" sz="1400" b="1" baseline="0" dirty="0" smtClean="0">
                          <a:latin typeface="Raleway" panose="020B0604020202020204" charset="0"/>
                        </a:rPr>
                        <a:t> difference</a:t>
                      </a:r>
                      <a:endParaRPr lang="en-US" sz="1400" b="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-0.10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-0.05</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-0.80</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-0.80</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0.78</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1.15</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335721869"/>
                  </a:ext>
                </a:extLst>
              </a:tr>
              <a:tr h="291455">
                <a:tc>
                  <a:txBody>
                    <a:bodyPr/>
                    <a:lstStyle/>
                    <a:p>
                      <a:pPr marL="271463" marR="0" lvl="0" indent="0" algn="l" defTabSz="1219170" rtl="0" eaLnBrk="1" fontAlgn="auto" latinLnBrk="0" hangingPunct="1">
                        <a:lnSpc>
                          <a:spcPct val="100000"/>
                        </a:lnSpc>
                        <a:spcBef>
                          <a:spcPts val="0"/>
                        </a:spcBef>
                        <a:spcAft>
                          <a:spcPts val="0"/>
                        </a:spcAft>
                        <a:buClrTx/>
                        <a:buSzTx/>
                        <a:buFontTx/>
                        <a:buNone/>
                        <a:tabLst/>
                        <a:defRPr/>
                      </a:pPr>
                      <a:r>
                        <a:rPr lang="en-US" sz="1050" dirty="0" smtClean="0">
                          <a:latin typeface="Raleway" panose="020B0604020202020204" charset="0"/>
                        </a:rPr>
                        <a:t>Mean (SD) over 5 models</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-0.66 (0.41)</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-0.92</a:t>
                      </a:r>
                      <a:r>
                        <a:rPr lang="en-US" sz="1200" baseline="0" dirty="0" smtClean="0">
                          <a:latin typeface="Raleway" panose="020B0604020202020204" charset="0"/>
                        </a:rPr>
                        <a:t> (</a:t>
                      </a:r>
                      <a:r>
                        <a:rPr lang="en-US" sz="1200" dirty="0" smtClean="0">
                          <a:latin typeface="Raleway" panose="020B0604020202020204" charset="0"/>
                        </a:rPr>
                        <a:t>0.16)</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r>
                        <a:rPr lang="en-US" sz="1200" dirty="0" smtClean="0">
                          <a:latin typeface="Raleway" panose="020B0604020202020204" charset="0"/>
                        </a:rPr>
                        <a:t>0.77 (0.26)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EAB9"/>
                    </a:solidFill>
                  </a:tcPr>
                </a:tc>
                <a:tc>
                  <a:txBody>
                    <a:bodyPr/>
                    <a:lstStyle/>
                    <a:p>
                      <a:pPr algn="ctr"/>
                      <a:r>
                        <a:rPr lang="en-US" sz="1200" dirty="0" smtClean="0">
                          <a:latin typeface="Raleway" panose="020B0604020202020204" charset="0"/>
                        </a:rPr>
                        <a:t>1.42 (0.16)</a:t>
                      </a:r>
                      <a:endParaRPr lang="en-US" sz="1200" dirty="0">
                        <a:latin typeface="Raleway" panose="020B0604020202020204" charset="0"/>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845686363"/>
                  </a:ext>
                </a:extLst>
              </a:tr>
              <a:tr h="427081">
                <a:tc gridSpan="6">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i="1" dirty="0" smtClean="0">
                          <a:latin typeface="Helvetica" pitchFamily="2" charset="0"/>
                        </a:rPr>
                        <a:t>Notes. </a:t>
                      </a:r>
                      <a:r>
                        <a:rPr lang="en-US" sz="1100" b="0" dirty="0" smtClean="0">
                          <a:latin typeface="Helvetica" pitchFamily="2" charset="0"/>
                        </a:rPr>
                        <a:t>*A</a:t>
                      </a:r>
                      <a:r>
                        <a:rPr lang="en-US" sz="1100" dirty="0" smtClean="0">
                          <a:latin typeface="Raleway" panose="020B0604020202020204"/>
                        </a:rPr>
                        <a:t>fter outlier exclusion using CN train set (IQR &gt; 6)</a:t>
                      </a:r>
                    </a:p>
                    <a:p>
                      <a:pPr marL="271463" marR="0" lvl="0" indent="0" algn="l" defTabSz="1219170" rtl="0" eaLnBrk="1" fontAlgn="auto" latinLnBrk="0" hangingPunct="1">
                        <a:lnSpc>
                          <a:spcPct val="100000"/>
                        </a:lnSpc>
                        <a:spcBef>
                          <a:spcPts val="0"/>
                        </a:spcBef>
                        <a:spcAft>
                          <a:spcPts val="0"/>
                        </a:spcAft>
                        <a:buClrTx/>
                        <a:buSzTx/>
                        <a:buFontTx/>
                        <a:buNone/>
                        <a:tabLst/>
                        <a:defRPr/>
                      </a:pPr>
                      <a:endParaRPr lang="en-US" sz="1050" dirty="0" smtClean="0">
                        <a:latin typeface="Raleway" panose="020B060402020202020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2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latin typeface="Raleway" panose="020B060402020202020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48777418"/>
                  </a:ext>
                </a:extLst>
              </a:tr>
            </a:tbl>
          </a:graphicData>
        </a:graphic>
      </p:graphicFrame>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7959" y="2989897"/>
            <a:ext cx="466712" cy="305585"/>
          </a:xfrm>
          <a:prstGeom prst="rect">
            <a:avLst/>
          </a:prstGeom>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9531" y="2970280"/>
            <a:ext cx="578713" cy="317103"/>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5571" y="2987581"/>
            <a:ext cx="466712" cy="305585"/>
          </a:xfrm>
          <a:prstGeom prst="rect">
            <a:avLst/>
          </a:prstGeom>
        </p:spPr>
      </p:pic>
      <p:sp>
        <p:nvSpPr>
          <p:cNvPr id="2" name="Textfeld 1"/>
          <p:cNvSpPr txBox="1"/>
          <p:nvPr/>
        </p:nvSpPr>
        <p:spPr>
          <a:xfrm>
            <a:off x="1834250" y="5921114"/>
            <a:ext cx="8244254" cy="369332"/>
          </a:xfrm>
          <a:prstGeom prst="rect">
            <a:avLst/>
          </a:prstGeom>
          <a:noFill/>
        </p:spPr>
        <p:txBody>
          <a:bodyPr wrap="square" rtlCol="0">
            <a:spAutoFit/>
          </a:bodyPr>
          <a:lstStyle/>
          <a:p>
            <a:r>
              <a:rPr lang="en-US" dirty="0" smtClean="0"/>
              <a:t>Best model was SVR in 5/5 train-test splits for FDG-PET and MRI.</a:t>
            </a:r>
            <a:endParaRPr lang="en-US" dirty="0"/>
          </a:p>
        </p:txBody>
      </p:sp>
      <p:sp>
        <p:nvSpPr>
          <p:cNvPr id="8" name="Foliennummernplatzhalter 7"/>
          <p:cNvSpPr>
            <a:spLocks noGrp="1"/>
          </p:cNvSpPr>
          <p:nvPr>
            <p:ph type="sldNum" sz="quarter" idx="4294967295"/>
          </p:nvPr>
        </p:nvSpPr>
        <p:spPr/>
        <p:txBody>
          <a:bodyPr/>
          <a:lstStyle/>
          <a:p>
            <a:fld id="{E889B04F-CD0E-4B77-8B88-DE1356102DBB}" type="slidenum">
              <a:rPr lang="en-US" smtClean="0"/>
              <a:t>10</a:t>
            </a:fld>
            <a:endParaRPr lang="en-US"/>
          </a:p>
        </p:txBody>
      </p:sp>
    </p:spTree>
    <p:extLst>
      <p:ext uri="{BB962C8B-B14F-4D97-AF65-F5344CB8AC3E}">
        <p14:creationId xmlns:p14="http://schemas.microsoft.com/office/powerpoint/2010/main" val="38253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701040" y="1690688"/>
            <a:ext cx="10652760" cy="45721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6636777" y="1825946"/>
            <a:ext cx="4518998" cy="2759868"/>
          </a:xfrm>
        </p:spPr>
      </p:pic>
      <p:sp>
        <p:nvSpPr>
          <p:cNvPr id="3" name="Titel 2"/>
          <p:cNvSpPr>
            <a:spLocks noGrp="1"/>
          </p:cNvSpPr>
          <p:nvPr>
            <p:ph type="title"/>
          </p:nvPr>
        </p:nvSpPr>
        <p:spPr/>
        <p:txBody>
          <a:bodyPr>
            <a:normAutofit/>
          </a:bodyPr>
          <a:lstStyle/>
          <a:p>
            <a:r>
              <a:rPr lang="en-US" sz="3200" dirty="0" smtClean="0"/>
              <a:t>Brain Regions for Prediction of Brain Age are Different between FDG-PET and MRI</a:t>
            </a:r>
            <a:endParaRPr lang="en-US" sz="3200" dirty="0"/>
          </a:p>
        </p:txBody>
      </p:sp>
      <p:pic>
        <p:nvPicPr>
          <p:cNvPr id="5" name="Grafik 4"/>
          <p:cNvPicPr>
            <a:picLocks noChangeAspect="1"/>
          </p:cNvPicPr>
          <p:nvPr/>
        </p:nvPicPr>
        <p:blipFill rotWithShape="1">
          <a:blip r:embed="rId4" cstate="print">
            <a:extLst>
              <a:ext uri="{28A0092B-C50C-407E-A947-70E740481C1C}">
                <a14:useLocalDpi xmlns:a14="http://schemas.microsoft.com/office/drawing/2010/main" val="0"/>
              </a:ext>
            </a:extLst>
          </a:blip>
          <a:srcRect l="25842" t="18222" r="23580" b="17037"/>
          <a:stretch/>
        </p:blipFill>
        <p:spPr>
          <a:xfrm>
            <a:off x="7707556" y="4376582"/>
            <a:ext cx="2345655" cy="1833723"/>
          </a:xfrm>
          <a:prstGeom prst="rect">
            <a:avLst/>
          </a:prstGeom>
        </p:spPr>
      </p:pic>
      <p:pic>
        <p:nvPicPr>
          <p:cNvPr id="7" name="Grafi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1825946"/>
            <a:ext cx="4518998" cy="2759867"/>
          </a:xfrm>
          <a:prstGeom prst="rect">
            <a:avLst/>
          </a:prstGeom>
        </p:spPr>
      </p:pic>
      <p:pic>
        <p:nvPicPr>
          <p:cNvPr id="8" name="Grafik 7"/>
          <p:cNvPicPr>
            <a:picLocks noChangeAspect="1"/>
          </p:cNvPicPr>
          <p:nvPr/>
        </p:nvPicPr>
        <p:blipFill rotWithShape="1">
          <a:blip r:embed="rId6" cstate="print">
            <a:extLst>
              <a:ext uri="{28A0092B-C50C-407E-A947-70E740481C1C}">
                <a14:useLocalDpi xmlns:a14="http://schemas.microsoft.com/office/drawing/2010/main" val="0"/>
              </a:ext>
            </a:extLst>
          </a:blip>
          <a:srcRect l="25481" t="16000" r="22947" b="18518"/>
          <a:stretch/>
        </p:blipFill>
        <p:spPr>
          <a:xfrm>
            <a:off x="1884099" y="4328161"/>
            <a:ext cx="2427200" cy="1882144"/>
          </a:xfrm>
          <a:prstGeom prst="rect">
            <a:avLst/>
          </a:prstGeom>
        </p:spPr>
      </p:pic>
      <p:sp>
        <p:nvSpPr>
          <p:cNvPr id="2" name="Rechteck 1"/>
          <p:cNvSpPr/>
          <p:nvPr/>
        </p:nvSpPr>
        <p:spPr>
          <a:xfrm>
            <a:off x="624418" y="6280094"/>
            <a:ext cx="4023782" cy="600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2377440" y="4124960"/>
            <a:ext cx="1473200" cy="369332"/>
          </a:xfrm>
          <a:prstGeom prst="rect">
            <a:avLst/>
          </a:prstGeom>
          <a:noFill/>
        </p:spPr>
        <p:txBody>
          <a:bodyPr wrap="square" rtlCol="0">
            <a:spAutoFit/>
          </a:bodyPr>
          <a:lstStyle/>
          <a:p>
            <a:pPr algn="ctr"/>
            <a:r>
              <a:rPr lang="en-US" b="1" dirty="0" smtClean="0"/>
              <a:t>FDG-PET</a:t>
            </a:r>
            <a:endParaRPr lang="en-US" b="1" dirty="0"/>
          </a:p>
        </p:txBody>
      </p:sp>
      <p:sp>
        <p:nvSpPr>
          <p:cNvPr id="12" name="Textfeld 11"/>
          <p:cNvSpPr txBox="1"/>
          <p:nvPr/>
        </p:nvSpPr>
        <p:spPr>
          <a:xfrm>
            <a:off x="8177385" y="4124960"/>
            <a:ext cx="1473200" cy="369332"/>
          </a:xfrm>
          <a:prstGeom prst="rect">
            <a:avLst/>
          </a:prstGeom>
          <a:noFill/>
        </p:spPr>
        <p:txBody>
          <a:bodyPr wrap="square" rtlCol="0">
            <a:spAutoFit/>
          </a:bodyPr>
          <a:lstStyle/>
          <a:p>
            <a:pPr algn="ctr"/>
            <a:r>
              <a:rPr lang="en-US" b="1" dirty="0" smtClean="0"/>
              <a:t>MRI</a:t>
            </a:r>
            <a:endParaRPr lang="en-US" b="1" dirty="0"/>
          </a:p>
        </p:txBody>
      </p:sp>
      <p:sp>
        <p:nvSpPr>
          <p:cNvPr id="13" name="Textfeld 12"/>
          <p:cNvSpPr txBox="1"/>
          <p:nvPr/>
        </p:nvSpPr>
        <p:spPr>
          <a:xfrm>
            <a:off x="701040" y="6280094"/>
            <a:ext cx="10652760" cy="600164"/>
          </a:xfrm>
          <a:prstGeom prst="rect">
            <a:avLst/>
          </a:prstGeom>
          <a:noFill/>
        </p:spPr>
        <p:txBody>
          <a:bodyPr wrap="square" rtlCol="0">
            <a:spAutoFit/>
          </a:bodyPr>
          <a:lstStyle/>
          <a:p>
            <a:pPr algn="just"/>
            <a:r>
              <a:rPr lang="en-US" sz="1100" b="1" dirty="0" smtClean="0"/>
              <a:t>Figure 2. Feature importance for brain age prediction. </a:t>
            </a:r>
            <a:r>
              <a:rPr lang="en-US" sz="1100" dirty="0" smtClean="0"/>
              <a:t>(A) Average weights of support vector regression across three models for brain age prediction using FDG-PET. Two out of the five train test splits required a non-linear kernel for optimal prediction of brain age. Weights were highly correlated across models (r &gt; 0.8). (B) Average weights of support vector regression across all five models for brain age prediction using MRI. </a:t>
            </a:r>
            <a:r>
              <a:rPr lang="en-US" sz="1100" dirty="0"/>
              <a:t>Weights were highly correlated across models (r &gt; 0.8</a:t>
            </a:r>
            <a:r>
              <a:rPr lang="en-US" sz="1100" dirty="0" smtClean="0"/>
              <a:t>).</a:t>
            </a:r>
            <a:endParaRPr lang="en-US" sz="1100" dirty="0"/>
          </a:p>
        </p:txBody>
      </p:sp>
      <p:sp>
        <p:nvSpPr>
          <p:cNvPr id="15" name="Textfeld 14"/>
          <p:cNvSpPr txBox="1"/>
          <p:nvPr/>
        </p:nvSpPr>
        <p:spPr>
          <a:xfrm>
            <a:off x="304800" y="5717470"/>
            <a:ext cx="1473200" cy="369332"/>
          </a:xfrm>
          <a:prstGeom prst="rect">
            <a:avLst/>
          </a:prstGeom>
          <a:noFill/>
        </p:spPr>
        <p:txBody>
          <a:bodyPr wrap="square" rtlCol="0">
            <a:spAutoFit/>
          </a:bodyPr>
          <a:lstStyle/>
          <a:p>
            <a:pPr algn="ctr"/>
            <a:r>
              <a:rPr lang="en-US" b="1" dirty="0" smtClean="0"/>
              <a:t>(A)</a:t>
            </a:r>
            <a:endParaRPr lang="en-US" b="1" dirty="0"/>
          </a:p>
        </p:txBody>
      </p:sp>
      <p:sp>
        <p:nvSpPr>
          <p:cNvPr id="16" name="Textfeld 15"/>
          <p:cNvSpPr txBox="1"/>
          <p:nvPr/>
        </p:nvSpPr>
        <p:spPr>
          <a:xfrm>
            <a:off x="6234356" y="5717470"/>
            <a:ext cx="1473200" cy="369332"/>
          </a:xfrm>
          <a:prstGeom prst="rect">
            <a:avLst/>
          </a:prstGeom>
          <a:noFill/>
        </p:spPr>
        <p:txBody>
          <a:bodyPr wrap="square" rtlCol="0">
            <a:spAutoFit/>
          </a:bodyPr>
          <a:lstStyle/>
          <a:p>
            <a:pPr algn="ctr"/>
            <a:r>
              <a:rPr lang="en-US" b="1" dirty="0" smtClean="0"/>
              <a:t>(B)</a:t>
            </a:r>
            <a:endParaRPr lang="en-US" b="1" dirty="0"/>
          </a:p>
        </p:txBody>
      </p:sp>
      <p:sp>
        <p:nvSpPr>
          <p:cNvPr id="17" name="Foliennummernplatzhalter 16"/>
          <p:cNvSpPr>
            <a:spLocks noGrp="1"/>
          </p:cNvSpPr>
          <p:nvPr>
            <p:ph type="sldNum" sz="quarter" idx="4294967295"/>
          </p:nvPr>
        </p:nvSpPr>
        <p:spPr/>
        <p:txBody>
          <a:bodyPr/>
          <a:lstStyle/>
          <a:p>
            <a:fld id="{E889B04F-CD0E-4B77-8B88-DE1356102DBB}" type="slidenum">
              <a:rPr lang="en-US" smtClean="0"/>
              <a:t>11</a:t>
            </a:fld>
            <a:endParaRPr lang="en-US"/>
          </a:p>
        </p:txBody>
      </p:sp>
    </p:spTree>
    <p:extLst>
      <p:ext uri="{BB962C8B-B14F-4D97-AF65-F5344CB8AC3E}">
        <p14:creationId xmlns:p14="http://schemas.microsoft.com/office/powerpoint/2010/main" val="1420234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Inhaltsplatzhalter 4"/>
          <p:cNvSpPr txBox="1">
            <a:spLocks/>
          </p:cNvSpPr>
          <p:nvPr/>
        </p:nvSpPr>
        <p:spPr>
          <a:xfrm>
            <a:off x="624419" y="1604434"/>
            <a:ext cx="10943167" cy="4417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Tx/>
              <a:buChar char="-"/>
              <a:tabLst/>
              <a:defRPr/>
            </a:pPr>
            <a:endParaRPr kumimoji="0" lang="en-US" sz="2400" b="0" i="0" u="none" strike="noStrike" kern="1200" cap="none" spc="0" normalizeH="0" baseline="0" noProof="0" smtClean="0">
              <a:ln>
                <a:noFill/>
              </a:ln>
              <a:solidFill>
                <a:sysClr val="windowText" lastClr="000000"/>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n-US" sz="2400" b="0" i="0" u="none" strike="noStrike" kern="1200" cap="none" spc="0" normalizeH="0" baseline="0" noProof="0" smtClean="0">
                <a:ln>
                  <a:noFill/>
                </a:ln>
                <a:solidFill>
                  <a:sysClr val="windowText" lastClr="000000"/>
                </a:solidFill>
                <a:effectLst/>
                <a:uLnTx/>
                <a:uFillTx/>
                <a:latin typeface="Calibri" panose="020F0502020204030204"/>
                <a:ea typeface="+mn-ea"/>
                <a:cs typeface="+mn-cs"/>
              </a:rPr>
              <a:t>Cognitive Function (CF): </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n-US" sz="2400" b="0" i="0" u="none" strike="noStrike" kern="1200" cap="none" spc="0" normalizeH="0" baseline="0" noProof="0" smtClean="0">
                <a:ln>
                  <a:noFill/>
                </a:ln>
                <a:solidFill>
                  <a:sysClr val="windowText" lastClr="000000"/>
                </a:solidFill>
                <a:effectLst/>
                <a:uLnTx/>
                <a:uFillTx/>
                <a:latin typeface="Calibri" panose="020F0502020204030204"/>
                <a:ea typeface="+mn-ea"/>
                <a:cs typeface="+mn-cs"/>
              </a:rPr>
              <a:t>Neuropathology (NP): </a:t>
            </a:r>
            <a:br>
              <a:rPr kumimoji="0" lang="en-US" sz="2400" b="0" i="0" u="none" strike="noStrike" kern="1200" cap="none" spc="0" normalizeH="0" baseline="0" noProof="0" smtClean="0">
                <a:ln>
                  <a:noFill/>
                </a:ln>
                <a:solidFill>
                  <a:sysClr val="windowText" lastClr="000000"/>
                </a:solidFill>
                <a:effectLst/>
                <a:uLnTx/>
                <a:uFillTx/>
                <a:latin typeface="Calibri" panose="020F0502020204030204"/>
                <a:ea typeface="+mn-ea"/>
                <a:cs typeface="+mn-cs"/>
              </a:rPr>
            </a:br>
            <a:r>
              <a:rPr kumimoji="0" lang="en-US" sz="2400" b="0" i="0" u="none" strike="noStrike" kern="1200" cap="none" spc="0" normalizeH="0" baseline="0" noProof="0" smtClean="0">
                <a:ln>
                  <a:noFill/>
                </a:ln>
                <a:solidFill>
                  <a:sysClr val="windowText" lastClr="000000"/>
                </a:solidFill>
                <a:effectLst/>
                <a:uLnTx/>
                <a:uFillTx/>
                <a:latin typeface="Calibri" panose="020F0502020204030204"/>
                <a:ea typeface="+mn-ea"/>
                <a:cs typeface="+mn-cs"/>
              </a:rPr>
              <a:t/>
            </a:r>
            <a:br>
              <a:rPr kumimoji="0" lang="en-US" sz="2400" b="0" i="0" u="none" strike="noStrike" kern="1200" cap="none" spc="0" normalizeH="0" baseline="0" noProof="0" smtClean="0">
                <a:ln>
                  <a:noFill/>
                </a:ln>
                <a:solidFill>
                  <a:sysClr val="windowText" lastClr="000000"/>
                </a:solidFill>
                <a:effectLst/>
                <a:uLnTx/>
                <a:uFillTx/>
                <a:latin typeface="Calibri" panose="020F0502020204030204"/>
                <a:ea typeface="+mn-ea"/>
                <a:cs typeface="+mn-cs"/>
              </a:rPr>
            </a:br>
            <a:endParaRPr kumimoji="0" lang="en-US" sz="2400" b="0" i="0" u="none" strike="noStrike" kern="1200" cap="none" spc="0" normalizeH="0" baseline="0" noProof="0" smtClean="0">
              <a:ln>
                <a:noFill/>
              </a:ln>
              <a:solidFill>
                <a:sysClr val="windowText" lastClr="000000"/>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endParaRPr kumimoji="0" lang="en-US" sz="2000" b="0" i="0" u="none" strike="noStrike" kern="1200" cap="none" spc="0" normalizeH="0" baseline="0" noProof="0" smtClean="0">
              <a:ln>
                <a:noFill/>
              </a:ln>
              <a:solidFill>
                <a:sysClr val="windowText" lastClr="000000"/>
              </a:solidFill>
              <a:effectLst/>
              <a:uLnTx/>
              <a:uFillTx/>
              <a:latin typeface="Raleway" panose="020B060402020202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endParaRPr kumimoji="0" lang="en-US" sz="2000" b="0" i="0" u="none" strike="noStrike" kern="1200" cap="none" spc="0" normalizeH="0" baseline="0" noProof="0" smtClean="0">
              <a:ln>
                <a:noFill/>
              </a:ln>
              <a:solidFill>
                <a:sysClr val="windowText" lastClr="000000"/>
              </a:solidFill>
              <a:effectLst/>
              <a:uLnTx/>
              <a:uFillTx/>
              <a:latin typeface="Raleway" panose="020B060402020202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Tx/>
              <a:buChar char="-"/>
              <a:tabLst/>
              <a:defRPr/>
            </a:pPr>
            <a:r>
              <a:rPr kumimoji="0" lang="en-US" sz="2000" b="0" i="0" u="none" strike="noStrike" kern="1200" cap="none" spc="0" normalizeH="0" baseline="0" noProof="0" smtClean="0">
                <a:ln>
                  <a:noFill/>
                </a:ln>
                <a:solidFill>
                  <a:sysClr val="windowText" lastClr="000000"/>
                </a:solidFill>
                <a:effectLst/>
                <a:uLnTx/>
                <a:uFillTx/>
                <a:latin typeface="Raleway" panose="020B0604020202020204"/>
                <a:ea typeface="+mn-ea"/>
                <a:cs typeface="+mn-cs"/>
              </a:rPr>
              <a:t>Cognitive Decline (CD): Diagnosis after 24 months</a:t>
            </a:r>
          </a:p>
          <a:p>
            <a:pPr marL="342900" marR="0" lvl="0" indent="-342900" algn="l" defTabSz="914400" rtl="0" eaLnBrk="1" fontAlgn="auto" latinLnBrk="0" hangingPunct="1">
              <a:lnSpc>
                <a:spcPct val="90000"/>
              </a:lnSpc>
              <a:spcBef>
                <a:spcPts val="1000"/>
              </a:spcBef>
              <a:spcAft>
                <a:spcPts val="0"/>
              </a:spcAft>
              <a:buClrTx/>
              <a:buSzTx/>
              <a:buFontTx/>
              <a:buChar char="-"/>
              <a:tabLst/>
              <a:defRPr/>
            </a:pPr>
            <a:endPar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9" name="Titel 3"/>
          <p:cNvSpPr txBox="1">
            <a:spLocks/>
          </p:cNvSpPr>
          <p:nvPr/>
        </p:nvSpPr>
        <p:spPr>
          <a:xfrm>
            <a:off x="838202" y="1128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i="0" u="none" strike="noStrike" kern="1200" cap="none" spc="0" normalizeH="0" baseline="0" noProof="0" dirty="0" smtClean="0">
                <a:ln>
                  <a:noFill/>
                </a:ln>
                <a:solidFill>
                  <a:sysClr val="window" lastClr="FFFFFF"/>
                </a:solidFill>
                <a:effectLst/>
                <a:uLnTx/>
                <a:uFillTx/>
                <a:latin typeface="Raleway" panose="020B0604020202020204"/>
              </a:rPr>
              <a:t>Association of BPAD with Cognitive Function, Neuropathology, and Cognitive Decline</a:t>
            </a:r>
            <a:endParaRPr kumimoji="0" lang="en-US" sz="3200" i="0" u="none" strike="noStrike" kern="1200" cap="none" spc="0" normalizeH="0" baseline="0" noProof="0" dirty="0">
              <a:ln>
                <a:noFill/>
              </a:ln>
              <a:solidFill>
                <a:sysClr val="window" lastClr="FFFFFF"/>
              </a:solidFill>
              <a:effectLst/>
              <a:uLnTx/>
              <a:uFillTx/>
              <a:latin typeface="Raleway" panose="020B0604020202020204"/>
            </a:endParaRPr>
          </a:p>
        </p:txBody>
      </p:sp>
      <p:sp>
        <p:nvSpPr>
          <p:cNvPr id="20" name="Geschweifte Klammer rechts 19"/>
          <p:cNvSpPr/>
          <p:nvPr/>
        </p:nvSpPr>
        <p:spPr>
          <a:xfrm>
            <a:off x="7229475" y="1966383"/>
            <a:ext cx="333375" cy="1549549"/>
          </a:xfrm>
          <a:prstGeom prst="rightBrace">
            <a:avLst>
              <a:gd name="adj1" fmla="val 59762"/>
              <a:gd name="adj2" fmla="val 50000"/>
            </a:avLst>
          </a:prstGeom>
          <a:no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1" name="Textfeld 20"/>
          <p:cNvSpPr txBox="1"/>
          <p:nvPr/>
        </p:nvSpPr>
        <p:spPr>
          <a:xfrm>
            <a:off x="7658100" y="2020542"/>
            <a:ext cx="4314825" cy="1384995"/>
          </a:xfrm>
          <a:prstGeom prst="rect">
            <a:avLst/>
          </a:prstGeom>
          <a:noFill/>
        </p:spPr>
        <p:txBody>
          <a:bodyPr wrap="square" rtlCol="0" anchor="ctr">
            <a:spAutoFit/>
          </a:bodyPr>
          <a:lstStyle/>
          <a:p>
            <a:pPr fontAlgn="auto">
              <a:spcBef>
                <a:spcPts val="0"/>
              </a:spcBef>
              <a:spcAft>
                <a:spcPts val="0"/>
              </a:spcAft>
            </a:pPr>
            <a:r>
              <a:rPr lang="en-US" sz="1400" b="1" dirty="0" smtClean="0">
                <a:solidFill>
                  <a:prstClr val="black"/>
                </a:solidFill>
                <a:latin typeface="Raleway" panose="020B0604020202020204"/>
              </a:rPr>
              <a:t>Pearson/Spearman Correlations</a:t>
            </a:r>
            <a:br>
              <a:rPr lang="en-US" sz="1400" b="1" dirty="0" smtClean="0">
                <a:solidFill>
                  <a:prstClr val="black"/>
                </a:solidFill>
                <a:latin typeface="Raleway" panose="020B0604020202020204"/>
              </a:rPr>
            </a:br>
            <a:r>
              <a:rPr lang="en-US" sz="1400" dirty="0" smtClean="0">
                <a:solidFill>
                  <a:prstClr val="black"/>
                </a:solidFill>
                <a:latin typeface="Raleway" panose="020B0604020202020204"/>
              </a:rPr>
              <a:t>between BPAD and CF/NP</a:t>
            </a:r>
          </a:p>
          <a:p>
            <a:pPr fontAlgn="auto">
              <a:spcBef>
                <a:spcPts val="0"/>
              </a:spcBef>
              <a:spcAft>
                <a:spcPts val="0"/>
              </a:spcAft>
            </a:pPr>
            <a:endParaRPr lang="en-US" sz="1400" b="1" dirty="0" smtClean="0">
              <a:solidFill>
                <a:prstClr val="black"/>
              </a:solidFill>
              <a:latin typeface="Raleway" panose="020B0604020202020204"/>
            </a:endParaRPr>
          </a:p>
          <a:p>
            <a:pPr fontAlgn="auto">
              <a:spcBef>
                <a:spcPts val="0"/>
              </a:spcBef>
              <a:spcAft>
                <a:spcPts val="0"/>
              </a:spcAft>
            </a:pPr>
            <a:r>
              <a:rPr lang="en-US" sz="1400" b="1" dirty="0">
                <a:solidFill>
                  <a:prstClr val="black"/>
                </a:solidFill>
                <a:latin typeface="Raleway" panose="020B0604020202020204"/>
              </a:rPr>
              <a:t>P</a:t>
            </a:r>
            <a:r>
              <a:rPr lang="en-US" sz="1400" b="1" dirty="0" smtClean="0">
                <a:solidFill>
                  <a:prstClr val="black"/>
                </a:solidFill>
                <a:latin typeface="Raleway" panose="020B0604020202020204"/>
              </a:rPr>
              <a:t>artial correlations</a:t>
            </a:r>
            <a:br>
              <a:rPr lang="en-US" sz="1400" b="1" dirty="0" smtClean="0">
                <a:solidFill>
                  <a:prstClr val="black"/>
                </a:solidFill>
                <a:latin typeface="Raleway" panose="020B0604020202020204"/>
              </a:rPr>
            </a:br>
            <a:r>
              <a:rPr lang="en-US" sz="1400" dirty="0" smtClean="0">
                <a:solidFill>
                  <a:prstClr val="black"/>
                </a:solidFill>
                <a:latin typeface="Raleway" panose="020B0604020202020204"/>
              </a:rPr>
              <a:t>between BPAD and CF/NP controlling for age and sex</a:t>
            </a:r>
            <a:endParaRPr lang="en-US" sz="1400" dirty="0">
              <a:solidFill>
                <a:prstClr val="black"/>
              </a:solidFill>
              <a:latin typeface="Raleway" panose="020B0604020202020204"/>
            </a:endParaRPr>
          </a:p>
        </p:txBody>
      </p:sp>
      <p:sp>
        <p:nvSpPr>
          <p:cNvPr id="22" name="Textfeld 21"/>
          <p:cNvSpPr txBox="1"/>
          <p:nvPr/>
        </p:nvSpPr>
        <p:spPr>
          <a:xfrm>
            <a:off x="7658099" y="4281717"/>
            <a:ext cx="4314825" cy="523220"/>
          </a:xfrm>
          <a:prstGeom prst="rect">
            <a:avLst/>
          </a:prstGeom>
          <a:noFill/>
        </p:spPr>
        <p:txBody>
          <a:bodyPr wrap="square" rtlCol="0" anchor="ctr">
            <a:spAutoFit/>
          </a:bodyPr>
          <a:lstStyle/>
          <a:p>
            <a:pPr fontAlgn="auto">
              <a:spcBef>
                <a:spcPts val="0"/>
              </a:spcBef>
              <a:spcAft>
                <a:spcPts val="0"/>
              </a:spcAft>
            </a:pPr>
            <a:r>
              <a:rPr lang="en-US" sz="1400" b="1" dirty="0" smtClean="0">
                <a:solidFill>
                  <a:prstClr val="black"/>
                </a:solidFill>
                <a:latin typeface="Raleway" panose="020B0604020202020204"/>
              </a:rPr>
              <a:t>Logistic Regression</a:t>
            </a:r>
            <a:br>
              <a:rPr lang="en-US" sz="1400" b="1" dirty="0" smtClean="0">
                <a:solidFill>
                  <a:prstClr val="black"/>
                </a:solidFill>
                <a:latin typeface="Raleway" panose="020B0604020202020204"/>
              </a:rPr>
            </a:br>
            <a:r>
              <a:rPr lang="en-US" sz="1400" dirty="0" smtClean="0">
                <a:solidFill>
                  <a:prstClr val="black"/>
                </a:solidFill>
                <a:latin typeface="Raleway" panose="020B0604020202020204"/>
              </a:rPr>
              <a:t>to associate BPAD, age and sex with CD</a:t>
            </a:r>
            <a:endParaRPr lang="en-US" sz="1400" dirty="0">
              <a:solidFill>
                <a:prstClr val="black"/>
              </a:solidFill>
              <a:latin typeface="Raleway" panose="020B0604020202020204"/>
            </a:endParaRPr>
          </a:p>
        </p:txBody>
      </p:sp>
      <p:sp>
        <p:nvSpPr>
          <p:cNvPr id="23" name="Rechteck 22"/>
          <p:cNvSpPr/>
          <p:nvPr/>
        </p:nvSpPr>
        <p:spPr>
          <a:xfrm>
            <a:off x="3995205" y="2072058"/>
            <a:ext cx="2773516" cy="424732"/>
          </a:xfrm>
          <a:prstGeom prst="rect">
            <a:avLst/>
          </a:prstGeom>
        </p:spPr>
        <p:txBody>
          <a:bodyPr wrap="none">
            <a:spAutoFit/>
          </a:bodyPr>
          <a:lstStyle/>
          <a:p>
            <a:pPr fontAlgn="auto">
              <a:lnSpc>
                <a:spcPct val="90000"/>
              </a:lnSpc>
              <a:spcBef>
                <a:spcPts val="1000"/>
              </a:spcBef>
              <a:spcAft>
                <a:spcPts val="0"/>
              </a:spcAft>
            </a:pPr>
            <a:r>
              <a:rPr lang="en-US" sz="2400" dirty="0">
                <a:solidFill>
                  <a:prstClr val="black"/>
                </a:solidFill>
                <a:latin typeface="Calibri" panose="020F0502020204030204"/>
              </a:rPr>
              <a:t>ADNI-MEM, ADNI-EF</a:t>
            </a:r>
          </a:p>
        </p:txBody>
      </p:sp>
      <p:sp>
        <p:nvSpPr>
          <p:cNvPr id="24" name="Rechteck 23"/>
          <p:cNvSpPr/>
          <p:nvPr/>
        </p:nvSpPr>
        <p:spPr>
          <a:xfrm>
            <a:off x="1038225" y="2871774"/>
            <a:ext cx="6096000" cy="757130"/>
          </a:xfrm>
          <a:prstGeom prst="rect">
            <a:avLst/>
          </a:prstGeom>
        </p:spPr>
        <p:txBody>
          <a:bodyPr>
            <a:spAutoFit/>
          </a:bodyPr>
          <a:lstStyle/>
          <a:p>
            <a:pPr fontAlgn="auto">
              <a:lnSpc>
                <a:spcPct val="90000"/>
              </a:lnSpc>
              <a:spcBef>
                <a:spcPts val="1000"/>
              </a:spcBef>
              <a:spcAft>
                <a:spcPts val="0"/>
              </a:spcAft>
            </a:pPr>
            <a:r>
              <a:rPr lang="en-US" sz="2400" dirty="0" smtClean="0">
                <a:solidFill>
                  <a:prstClr val="black"/>
                </a:solidFill>
                <a:latin typeface="Calibri" panose="020F0502020204030204"/>
              </a:rPr>
              <a:t>- </a:t>
            </a:r>
            <a:r>
              <a:rPr lang="en-US" sz="2000" dirty="0" smtClean="0">
                <a:solidFill>
                  <a:prstClr val="black"/>
                </a:solidFill>
                <a:latin typeface="Calibri" panose="020F0502020204030204"/>
              </a:rPr>
              <a:t>CSF </a:t>
            </a:r>
            <a:r>
              <a:rPr lang="en-US" sz="2000" dirty="0">
                <a:solidFill>
                  <a:prstClr val="black"/>
                </a:solidFill>
                <a:latin typeface="Calibri" panose="020F0502020204030204"/>
              </a:rPr>
              <a:t>A</a:t>
            </a:r>
            <a:r>
              <a:rPr lang="el-GR" sz="2000" dirty="0">
                <a:solidFill>
                  <a:prstClr val="black"/>
                </a:solidFill>
                <a:latin typeface="Calibri" panose="020F0502020204030204"/>
              </a:rPr>
              <a:t>β</a:t>
            </a:r>
            <a:r>
              <a:rPr lang="de-DE" sz="2000" dirty="0">
                <a:solidFill>
                  <a:prstClr val="black"/>
                </a:solidFill>
                <a:latin typeface="Calibri" panose="020F0502020204030204"/>
              </a:rPr>
              <a:t>, PET amyloid (global AV45),</a:t>
            </a:r>
            <a:br>
              <a:rPr lang="de-DE" sz="2000" dirty="0">
                <a:solidFill>
                  <a:prstClr val="black"/>
                </a:solidFill>
                <a:latin typeface="Calibri" panose="020F0502020204030204"/>
              </a:rPr>
            </a:br>
            <a:r>
              <a:rPr lang="de-DE" sz="2400" dirty="0" smtClean="0">
                <a:solidFill>
                  <a:prstClr val="black"/>
                </a:solidFill>
                <a:latin typeface="Calibri" panose="020F0502020204030204"/>
              </a:rPr>
              <a:t>- </a:t>
            </a:r>
            <a:r>
              <a:rPr lang="en-US" sz="2000" dirty="0" smtClean="0">
                <a:solidFill>
                  <a:prstClr val="black"/>
                </a:solidFill>
                <a:latin typeface="Calibri" panose="020F0502020204030204"/>
              </a:rPr>
              <a:t>CSF </a:t>
            </a:r>
            <a:r>
              <a:rPr lang="en-US" sz="2000" dirty="0">
                <a:solidFill>
                  <a:prstClr val="black"/>
                </a:solidFill>
                <a:latin typeface="Calibri" panose="020F0502020204030204"/>
              </a:rPr>
              <a:t>Tau, CSF </a:t>
            </a:r>
            <a:r>
              <a:rPr lang="en-US" sz="2000" dirty="0" err="1" smtClean="0">
                <a:solidFill>
                  <a:prstClr val="black"/>
                </a:solidFill>
                <a:latin typeface="Calibri" panose="020F0502020204030204"/>
              </a:rPr>
              <a:t>Ptau</a:t>
            </a:r>
            <a:endParaRPr lang="en-US" sz="2000" dirty="0">
              <a:solidFill>
                <a:prstClr val="black"/>
              </a:solidFill>
              <a:latin typeface="Calibri" panose="020F0502020204030204"/>
            </a:endParaRPr>
          </a:p>
        </p:txBody>
      </p:sp>
    </p:spTree>
    <p:extLst>
      <p:ext uri="{BB962C8B-B14F-4D97-AF65-F5344CB8AC3E}">
        <p14:creationId xmlns:p14="http://schemas.microsoft.com/office/powerpoint/2010/main" val="169592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Horizontal)">
                                      <p:cBhvr>
                                        <p:cTn id="19" dur="500"/>
                                        <p:tgtEl>
                                          <p:spTgt spid="20"/>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676441" y="1647690"/>
            <a:ext cx="6444304" cy="923330"/>
          </a:xfrm>
          <a:prstGeom prst="rect">
            <a:avLst/>
          </a:prstGeom>
          <a:noFill/>
        </p:spPr>
        <p:txBody>
          <a:bodyPr wrap="square" rtlCol="0">
            <a:spAutoFit/>
          </a:bodyPr>
          <a:lstStyle/>
          <a:p>
            <a:r>
              <a:rPr lang="en-US" sz="5400" b="1" dirty="0" smtClean="0">
                <a:solidFill>
                  <a:schemeClr val="bg1"/>
                </a:solidFill>
                <a:latin typeface="Raleway" panose="020B0604020202020204"/>
              </a:rPr>
              <a:t>BPAD in CN</a:t>
            </a:r>
            <a:endParaRPr lang="en-US" sz="2800" b="1" dirty="0">
              <a:solidFill>
                <a:schemeClr val="bg1"/>
              </a:solidFill>
              <a:latin typeface="Raleway" panose="020B0604020202020204"/>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99" y="4626003"/>
            <a:ext cx="2720840" cy="1781503"/>
          </a:xfrm>
          <a:prstGeom prst="rect">
            <a:avLst/>
          </a:prstGeom>
        </p:spPr>
      </p:pic>
      <p:sp>
        <p:nvSpPr>
          <p:cNvPr id="2" name="Foliennummernplatzhalter 1"/>
          <p:cNvSpPr>
            <a:spLocks noGrp="1"/>
          </p:cNvSpPr>
          <p:nvPr>
            <p:ph type="sldNum" sz="quarter" idx="4294967295"/>
          </p:nvPr>
        </p:nvSpPr>
        <p:spPr/>
        <p:txBody>
          <a:bodyPr/>
          <a:lstStyle/>
          <a:p>
            <a:fld id="{E889B04F-CD0E-4B77-8B88-DE1356102DBB}" type="slidenum">
              <a:rPr lang="en-US" smtClean="0"/>
              <a:t>13</a:t>
            </a:fld>
            <a:endParaRPr lang="en-US"/>
          </a:p>
        </p:txBody>
      </p:sp>
    </p:spTree>
    <p:extLst>
      <p:ext uri="{BB962C8B-B14F-4D97-AF65-F5344CB8AC3E}">
        <p14:creationId xmlns:p14="http://schemas.microsoft.com/office/powerpoint/2010/main" val="2260382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626485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93349" y="1405698"/>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567160" cy="1054100"/>
          </a:xfrm>
        </p:spPr>
        <p:txBody>
          <a:bodyPr>
            <a:noAutofit/>
          </a:bodyPr>
          <a:lstStyle/>
          <a:p>
            <a:r>
              <a:rPr lang="en-US" sz="2800" dirty="0" smtClean="0"/>
              <a:t>Higher MRI-BPAD is associated with worse cognitive performance in CN</a:t>
            </a:r>
            <a:endParaRPr lang="en-US" sz="2800" dirty="0"/>
          </a:p>
        </p:txBody>
      </p:sp>
      <p:sp>
        <p:nvSpPr>
          <p:cNvPr id="17" name="Rechteck 16"/>
          <p:cNvSpPr/>
          <p:nvPr/>
        </p:nvSpPr>
        <p:spPr>
          <a:xfrm>
            <a:off x="293917" y="1405698"/>
            <a:ext cx="5529943" cy="4973331"/>
          </a:xfrm>
          <a:prstGeom prst="rect">
            <a:avLst/>
          </a:prstGeom>
          <a:solidFill>
            <a:schemeClr val="accent2">
              <a:lumMod val="40000"/>
              <a:lumOff val="6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4307953" y="6457395"/>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6" name="Inhaltsplatzhalter 21"/>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591520" y="3211017"/>
            <a:ext cx="1122949" cy="1491915"/>
          </a:xfrm>
          <a:prstGeom prst="rect">
            <a:avLst/>
          </a:prstGeom>
        </p:spPr>
      </p:pic>
      <p:sp>
        <p:nvSpPr>
          <p:cNvPr id="5" name="Rechteck 4"/>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fik 9"/>
          <p:cNvPicPr>
            <a:picLocks noChangeAspect="1"/>
          </p:cNvPicPr>
          <p:nvPr/>
        </p:nvPicPr>
        <p:blipFill rotWithShape="1">
          <a:blip r:embed="rId4" cstate="print">
            <a:extLst>
              <a:ext uri="{28A0092B-C50C-407E-A947-70E740481C1C}">
                <a14:useLocalDpi xmlns:a14="http://schemas.microsoft.com/office/drawing/2010/main" val="0"/>
              </a:ext>
            </a:extLst>
          </a:blip>
          <a:srcRect t="6176" r="29049"/>
          <a:stretch/>
        </p:blipFill>
        <p:spPr>
          <a:xfrm>
            <a:off x="3162579" y="1833902"/>
            <a:ext cx="2290749" cy="2280904"/>
          </a:xfrm>
          <a:prstGeom prst="rect">
            <a:avLst/>
          </a:prstGeom>
        </p:spPr>
      </p:pic>
      <p:sp>
        <p:nvSpPr>
          <p:cNvPr id="13" name="Textfeld 12"/>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pic>
        <p:nvPicPr>
          <p:cNvPr id="9" name="Grafik 8"/>
          <p:cNvPicPr>
            <a:picLocks noChangeAspect="1"/>
          </p:cNvPicPr>
          <p:nvPr/>
        </p:nvPicPr>
        <p:blipFill rotWithShape="1">
          <a:blip r:embed="rId5" cstate="print">
            <a:extLst>
              <a:ext uri="{28A0092B-C50C-407E-A947-70E740481C1C}">
                <a14:useLocalDpi xmlns:a14="http://schemas.microsoft.com/office/drawing/2010/main" val="0"/>
              </a:ext>
            </a:extLst>
          </a:blip>
          <a:srcRect t="5708" r="28181"/>
          <a:stretch/>
        </p:blipFill>
        <p:spPr>
          <a:xfrm>
            <a:off x="527802" y="1828759"/>
            <a:ext cx="2292017" cy="2286047"/>
          </a:xfrm>
          <a:prstGeom prst="rect">
            <a:avLst/>
          </a:prstGeom>
        </p:spPr>
      </p:pic>
      <p:sp>
        <p:nvSpPr>
          <p:cNvPr id="6" name="Rechteck 5"/>
          <p:cNvSpPr/>
          <p:nvPr/>
        </p:nvSpPr>
        <p:spPr>
          <a:xfrm>
            <a:off x="5029200" y="1865465"/>
            <a:ext cx="477776" cy="306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2484023" y="1926628"/>
            <a:ext cx="404037" cy="3067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557685" y="4140896"/>
            <a:ext cx="1738948" cy="707886"/>
          </a:xfrm>
          <a:prstGeom prst="rect">
            <a:avLst/>
          </a:prstGeom>
          <a:noFill/>
        </p:spPr>
        <p:txBody>
          <a:bodyPr wrap="square" rtlCol="0">
            <a:spAutoFit/>
          </a:bodyPr>
          <a:lstStyle/>
          <a:p>
            <a:r>
              <a:rPr lang="en-US" sz="1000" dirty="0" smtClean="0">
                <a:latin typeface="Raleway" panose="020B0604020202020204"/>
              </a:rPr>
              <a:t>n = 345</a:t>
            </a:r>
          </a:p>
          <a:p>
            <a:r>
              <a:rPr lang="en-US" sz="1000" dirty="0" smtClean="0">
                <a:latin typeface="Raleway" panose="020B0604020202020204"/>
              </a:rPr>
              <a:t>r = -0.138**</a:t>
            </a:r>
          </a:p>
          <a:p>
            <a:r>
              <a:rPr lang="en-US" sz="1000" dirty="0" smtClean="0">
                <a:latin typeface="Raleway" panose="020B0604020202020204"/>
              </a:rPr>
              <a:t>Not correlated after correction for age and sex</a:t>
            </a:r>
            <a:endParaRPr lang="en-US" sz="1000" dirty="0">
              <a:latin typeface="Raleway" panose="020B0604020202020204"/>
            </a:endParaRPr>
          </a:p>
        </p:txBody>
      </p:sp>
      <p:sp>
        <p:nvSpPr>
          <p:cNvPr id="18" name="Textfeld 17"/>
          <p:cNvSpPr txBox="1"/>
          <p:nvPr/>
        </p:nvSpPr>
        <p:spPr>
          <a:xfrm>
            <a:off x="3893270" y="4145207"/>
            <a:ext cx="1738948" cy="553998"/>
          </a:xfrm>
          <a:prstGeom prst="rect">
            <a:avLst/>
          </a:prstGeom>
          <a:noFill/>
        </p:spPr>
        <p:txBody>
          <a:bodyPr wrap="square" rtlCol="0">
            <a:spAutoFit/>
          </a:bodyPr>
          <a:lstStyle/>
          <a:p>
            <a:pPr algn="r"/>
            <a:r>
              <a:rPr lang="en-US" sz="1000" dirty="0" smtClean="0">
                <a:latin typeface="Raleway" panose="020B0604020202020204"/>
              </a:rPr>
              <a:t>n = 345</a:t>
            </a:r>
          </a:p>
          <a:p>
            <a:pPr algn="r"/>
            <a:r>
              <a:rPr lang="en-US" sz="1000" dirty="0" smtClean="0">
                <a:latin typeface="Raleway" panose="020B0604020202020204"/>
              </a:rPr>
              <a:t>r = -0.137**</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-0.150**</a:t>
            </a:r>
            <a:endParaRPr lang="en-US" sz="1000" dirty="0">
              <a:latin typeface="Raleway" panose="020B0604020202020204"/>
            </a:endParaRPr>
          </a:p>
        </p:txBody>
      </p:sp>
      <p:sp>
        <p:nvSpPr>
          <p:cNvPr id="8" name="Multiplizieren 7"/>
          <p:cNvSpPr/>
          <p:nvPr/>
        </p:nvSpPr>
        <p:spPr>
          <a:xfrm>
            <a:off x="8190747" y="2772257"/>
            <a:ext cx="1924493" cy="2369434"/>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fik 21"/>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39441" y="4765399"/>
            <a:ext cx="1038894" cy="1283533"/>
          </a:xfrm>
          <a:prstGeom prst="rect">
            <a:avLst/>
          </a:prstGeom>
          <a:ln>
            <a:noFill/>
          </a:ln>
          <a:effectLst>
            <a:glow rad="63500">
              <a:schemeClr val="accent3">
                <a:satMod val="175000"/>
                <a:alpha val="40000"/>
              </a:schemeClr>
            </a:glow>
          </a:effectLst>
        </p:spPr>
      </p:pic>
    </p:spTree>
    <p:extLst>
      <p:ext uri="{BB962C8B-B14F-4D97-AF65-F5344CB8AC3E}">
        <p14:creationId xmlns:p14="http://schemas.microsoft.com/office/powerpoint/2010/main" val="346682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2"/>
                                        </p:tgtEl>
                                      </p:cBhvr>
                                    </p:animEffect>
                                    <p:animScale>
                                      <p:cBhvr>
                                        <p:cTn id="7"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92115" y="5798548"/>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399156"/>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567160" cy="1054100"/>
          </a:xfrm>
        </p:spPr>
        <p:txBody>
          <a:bodyPr>
            <a:noAutofit/>
          </a:bodyPr>
          <a:lstStyle/>
          <a:p>
            <a:r>
              <a:rPr lang="en-US" sz="3600" dirty="0" smtClean="0"/>
              <a:t>Higher BPAD (esp. FDG) is associated with lower CSF A</a:t>
            </a:r>
            <a:r>
              <a:rPr lang="el-GR" sz="3600" dirty="0" smtClean="0"/>
              <a:t>β</a:t>
            </a:r>
            <a:r>
              <a:rPr lang="de-DE" sz="3600" dirty="0" smtClean="0"/>
              <a:t> </a:t>
            </a:r>
            <a:r>
              <a:rPr lang="de-DE" sz="3600" dirty="0" err="1" smtClean="0"/>
              <a:t>levels</a:t>
            </a:r>
            <a:endParaRPr lang="en-US" sz="3600" dirty="0"/>
          </a:p>
        </p:txBody>
      </p:sp>
      <p:sp>
        <p:nvSpPr>
          <p:cNvPr id="17" name="Rechteck 16"/>
          <p:cNvSpPr/>
          <p:nvPr/>
        </p:nvSpPr>
        <p:spPr>
          <a:xfrm>
            <a:off x="293917" y="1401658"/>
            <a:ext cx="5529943" cy="4967211"/>
          </a:xfrm>
          <a:prstGeom prst="rect">
            <a:avLst/>
          </a:prstGeom>
          <a:solidFill>
            <a:schemeClr val="accent2">
              <a:lumMod val="40000"/>
              <a:lumOff val="6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4261228" y="6490387"/>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6" name="Inhaltsplatzhalter 21"/>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585814" y="4661207"/>
            <a:ext cx="1122949" cy="1491915"/>
          </a:xfrm>
          <a:prstGeom prst="rect">
            <a:avLst/>
          </a:prstGeom>
          <a:effectLst>
            <a:glow rad="101600">
              <a:schemeClr val="accent4">
                <a:satMod val="175000"/>
                <a:alpha val="40000"/>
              </a:schemeClr>
            </a:glow>
          </a:effectLst>
        </p:spPr>
      </p:pic>
      <p:sp>
        <p:nvSpPr>
          <p:cNvPr id="11" name="Rechteck 10"/>
          <p:cNvSpPr/>
          <p:nvPr/>
        </p:nvSpPr>
        <p:spPr>
          <a:xfrm>
            <a:off x="1585011" y="1630896"/>
            <a:ext cx="2963055" cy="278162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4" cstate="print">
            <a:extLst>
              <a:ext uri="{28A0092B-C50C-407E-A947-70E740481C1C}">
                <a14:useLocalDpi xmlns:a14="http://schemas.microsoft.com/office/drawing/2010/main" val="0"/>
              </a:ext>
            </a:extLst>
          </a:blip>
          <a:srcRect t="5840" r="30171"/>
          <a:stretch/>
        </p:blipFill>
        <p:spPr>
          <a:xfrm>
            <a:off x="1585012" y="1641529"/>
            <a:ext cx="2793363" cy="2793774"/>
          </a:xfrm>
          <a:prstGeom prst="rect">
            <a:avLst/>
          </a:prstGeom>
        </p:spPr>
      </p:pic>
      <p:sp>
        <p:nvSpPr>
          <p:cNvPr id="12" name="Rechteck 11"/>
          <p:cNvSpPr/>
          <p:nvPr/>
        </p:nvSpPr>
        <p:spPr>
          <a:xfrm>
            <a:off x="4008161" y="1908897"/>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p:cNvSpPr txBox="1"/>
          <p:nvPr/>
        </p:nvSpPr>
        <p:spPr>
          <a:xfrm>
            <a:off x="381000" y="5556971"/>
            <a:ext cx="1713137" cy="707886"/>
          </a:xfrm>
          <a:prstGeom prst="rect">
            <a:avLst/>
          </a:prstGeom>
          <a:noFill/>
        </p:spPr>
        <p:txBody>
          <a:bodyPr wrap="square" rtlCol="0">
            <a:spAutoFit/>
          </a:bodyPr>
          <a:lstStyle/>
          <a:p>
            <a:r>
              <a:rPr lang="en-US" sz="1000" dirty="0" smtClean="0">
                <a:latin typeface="Raleway" panose="020B0604020202020204"/>
              </a:rPr>
              <a:t>n = 266</a:t>
            </a:r>
          </a:p>
          <a:p>
            <a:r>
              <a:rPr lang="en-US" sz="1000" dirty="0" smtClean="0">
                <a:latin typeface="Raleway" panose="020B0604020202020204"/>
              </a:rPr>
              <a:t>Not significant without correction for age and sex</a:t>
            </a:r>
          </a:p>
          <a:p>
            <a:r>
              <a:rPr lang="en-US" sz="1000" dirty="0" err="1" smtClean="0">
                <a:latin typeface="Raleway" panose="020B0604020202020204"/>
              </a:rPr>
              <a:t>ρ</a:t>
            </a:r>
            <a:r>
              <a:rPr lang="en-US" sz="1000" baseline="-25000" dirty="0" err="1" smtClean="0">
                <a:latin typeface="Raleway" panose="020B0604020202020204"/>
              </a:rPr>
              <a:t>partial</a:t>
            </a:r>
            <a:r>
              <a:rPr lang="en-US" sz="1000" dirty="0" smtClean="0">
                <a:latin typeface="Raleway" panose="020B0604020202020204"/>
              </a:rPr>
              <a:t> = -0.126*</a:t>
            </a:r>
            <a:endParaRPr lang="en-US" sz="1000" dirty="0">
              <a:latin typeface="Raleway" panose="020B0604020202020204"/>
            </a:endParaRPr>
          </a:p>
        </p:txBody>
      </p:sp>
      <p:pic>
        <p:nvPicPr>
          <p:cNvPr id="15" name="Grafik 1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39441" y="4765399"/>
            <a:ext cx="1038894" cy="1283533"/>
          </a:xfrm>
          <a:prstGeom prst="rect">
            <a:avLst/>
          </a:prstGeom>
          <a:ln>
            <a:noFill/>
          </a:ln>
        </p:spPr>
      </p:pic>
      <p:sp>
        <p:nvSpPr>
          <p:cNvPr id="16" name="Rechteck 15"/>
          <p:cNvSpPr/>
          <p:nvPr/>
        </p:nvSpPr>
        <p:spPr>
          <a:xfrm>
            <a:off x="7595457" y="1622056"/>
            <a:ext cx="2963056" cy="2790461"/>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fik 17"/>
          <p:cNvPicPr>
            <a:picLocks noChangeAspect="1"/>
          </p:cNvPicPr>
          <p:nvPr/>
        </p:nvPicPr>
        <p:blipFill rotWithShape="1">
          <a:blip r:embed="rId6" cstate="print">
            <a:extLst>
              <a:ext uri="{28A0092B-C50C-407E-A947-70E740481C1C}">
                <a14:useLocalDpi xmlns:a14="http://schemas.microsoft.com/office/drawing/2010/main" val="0"/>
              </a:ext>
            </a:extLst>
          </a:blip>
          <a:srcRect t="5845" r="29346"/>
          <a:stretch/>
        </p:blipFill>
        <p:spPr>
          <a:xfrm>
            <a:off x="7637853" y="1641529"/>
            <a:ext cx="2767642" cy="2777115"/>
          </a:xfrm>
          <a:prstGeom prst="rect">
            <a:avLst/>
          </a:prstGeom>
        </p:spPr>
      </p:pic>
      <p:sp>
        <p:nvSpPr>
          <p:cNvPr id="19" name="Rechteck 18"/>
          <p:cNvSpPr/>
          <p:nvPr/>
        </p:nvSpPr>
        <p:spPr>
          <a:xfrm>
            <a:off x="9956282" y="1811011"/>
            <a:ext cx="476094" cy="3722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feld 19"/>
          <p:cNvSpPr txBox="1"/>
          <p:nvPr/>
        </p:nvSpPr>
        <p:spPr>
          <a:xfrm>
            <a:off x="10147863" y="5710859"/>
            <a:ext cx="1738948" cy="553998"/>
          </a:xfrm>
          <a:prstGeom prst="rect">
            <a:avLst/>
          </a:prstGeom>
          <a:noFill/>
        </p:spPr>
        <p:txBody>
          <a:bodyPr wrap="square" rtlCol="0">
            <a:spAutoFit/>
          </a:bodyPr>
          <a:lstStyle/>
          <a:p>
            <a:pPr algn="r"/>
            <a:r>
              <a:rPr lang="en-US" sz="1000" dirty="0" smtClean="0">
                <a:latin typeface="Raleway" panose="020B0604020202020204"/>
              </a:rPr>
              <a:t>n = 266</a:t>
            </a:r>
          </a:p>
          <a:p>
            <a:pPr algn="r"/>
            <a:r>
              <a:rPr lang="en-US" sz="1000" dirty="0">
                <a:latin typeface="Raleway" panose="020B0604020202020204"/>
              </a:rPr>
              <a:t>ρ</a:t>
            </a:r>
            <a:r>
              <a:rPr lang="en-US" sz="1000" dirty="0" smtClean="0">
                <a:latin typeface="Raleway" panose="020B0604020202020204"/>
              </a:rPr>
              <a:t> = -0.157*</a:t>
            </a:r>
          </a:p>
          <a:p>
            <a:pPr algn="r"/>
            <a:r>
              <a:rPr lang="en-US" sz="1000" dirty="0" err="1" smtClean="0">
                <a:latin typeface="Raleway" panose="020B0604020202020204"/>
              </a:rPr>
              <a:t>ρ</a:t>
            </a:r>
            <a:r>
              <a:rPr lang="en-US" sz="1000" baseline="-25000" dirty="0" err="1" smtClean="0">
                <a:latin typeface="Raleway" panose="020B0604020202020204"/>
              </a:rPr>
              <a:t>partial</a:t>
            </a:r>
            <a:r>
              <a:rPr lang="en-US" sz="1000" dirty="0" smtClean="0">
                <a:latin typeface="Raleway" panose="020B0604020202020204"/>
              </a:rPr>
              <a:t> = -0.160**</a:t>
            </a:r>
            <a:endParaRPr lang="en-US" sz="1000" dirty="0">
              <a:latin typeface="Raleway" panose="020B0604020202020204"/>
            </a:endParaRPr>
          </a:p>
        </p:txBody>
      </p:sp>
      <p:sp>
        <p:nvSpPr>
          <p:cNvPr id="21" name="Textfeld 20"/>
          <p:cNvSpPr txBox="1"/>
          <p:nvPr/>
        </p:nvSpPr>
        <p:spPr>
          <a:xfrm>
            <a:off x="1503959" y="1400399"/>
            <a:ext cx="3044107" cy="253916"/>
          </a:xfrm>
          <a:prstGeom prst="rect">
            <a:avLst/>
          </a:prstGeom>
          <a:noFill/>
        </p:spPr>
        <p:txBody>
          <a:bodyPr wrap="square" rtlCol="0">
            <a:spAutoFit/>
          </a:bodyPr>
          <a:lstStyle/>
          <a:p>
            <a:pPr algn="ctr"/>
            <a:r>
              <a:rPr lang="en-US" sz="1050" b="1" dirty="0" smtClean="0">
                <a:latin typeface="Raleway" panose="020B0604020202020204"/>
              </a:rPr>
              <a:t>CSF A</a:t>
            </a:r>
            <a:r>
              <a:rPr lang="el-GR" sz="1050" b="1" dirty="0" smtClean="0">
                <a:latin typeface="Helvetica" pitchFamily="2" charset="0"/>
              </a:rPr>
              <a:t>β</a:t>
            </a:r>
            <a:endParaRPr lang="en-US" sz="1050" b="1" dirty="0">
              <a:latin typeface="Raleway" panose="020B0604020202020204"/>
            </a:endParaRPr>
          </a:p>
        </p:txBody>
      </p:sp>
      <p:sp>
        <p:nvSpPr>
          <p:cNvPr id="22" name="Textfeld 21"/>
          <p:cNvSpPr txBox="1"/>
          <p:nvPr/>
        </p:nvSpPr>
        <p:spPr>
          <a:xfrm>
            <a:off x="7595457" y="1387166"/>
            <a:ext cx="3044107" cy="253916"/>
          </a:xfrm>
          <a:prstGeom prst="rect">
            <a:avLst/>
          </a:prstGeom>
          <a:noFill/>
        </p:spPr>
        <p:txBody>
          <a:bodyPr wrap="square" rtlCol="0">
            <a:spAutoFit/>
          </a:bodyPr>
          <a:lstStyle/>
          <a:p>
            <a:pPr algn="ctr"/>
            <a:r>
              <a:rPr lang="en-US" sz="1050" b="1" dirty="0" smtClean="0">
                <a:latin typeface="Raleway" panose="020B0604020202020204"/>
              </a:rPr>
              <a:t>CSF A</a:t>
            </a:r>
            <a:r>
              <a:rPr lang="el-GR" sz="1050" b="1" dirty="0" smtClean="0">
                <a:latin typeface="Helvetica" pitchFamily="2" charset="0"/>
              </a:rPr>
              <a:t>β</a:t>
            </a:r>
            <a:endParaRPr lang="en-US" sz="1050" b="1" dirty="0">
              <a:latin typeface="Raleway" panose="020B0604020202020204"/>
            </a:endParaRPr>
          </a:p>
        </p:txBody>
      </p:sp>
    </p:spTree>
    <p:extLst>
      <p:ext uri="{BB962C8B-B14F-4D97-AF65-F5344CB8AC3E}">
        <p14:creationId xmlns:p14="http://schemas.microsoft.com/office/powerpoint/2010/main" val="46922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6"/>
                                        </p:tgtEl>
                                      </p:cBhvr>
                                    </p:animEffect>
                                    <p:animScale>
                                      <p:cBhvr>
                                        <p:cTn id="7"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6637251" y="5943601"/>
            <a:ext cx="5554749" cy="907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fik 21"/>
          <p:cNvPicPr>
            <a:picLocks noChangeAspect="1"/>
          </p:cNvPicPr>
          <p:nvPr/>
        </p:nvPicPr>
        <p:blipFill rotWithShape="1">
          <a:blip r:embed="rId3"/>
          <a:srcRect r="20305"/>
          <a:stretch/>
        </p:blipFill>
        <p:spPr>
          <a:xfrm>
            <a:off x="6550288" y="1622331"/>
            <a:ext cx="4101653" cy="5146652"/>
          </a:xfrm>
          <a:prstGeom prst="rect">
            <a:avLst/>
          </a:prstGeom>
        </p:spPr>
      </p:pic>
      <p:sp>
        <p:nvSpPr>
          <p:cNvPr id="32" name="Inhaltsplatzhalter 12"/>
          <p:cNvSpPr>
            <a:spLocks noGrp="1"/>
          </p:cNvSpPr>
          <p:nvPr>
            <p:ph sz="quarter" idx="13"/>
          </p:nvPr>
        </p:nvSpPr>
        <p:spPr>
          <a:xfrm>
            <a:off x="304800" y="1604434"/>
            <a:ext cx="5994996" cy="4417484"/>
          </a:xfrm>
        </p:spPr>
        <p:txBody>
          <a:bodyPr>
            <a:normAutofit/>
          </a:bodyPr>
          <a:lstStyle/>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342900" indent="-342900">
              <a:buFontTx/>
              <a:buChar char="-"/>
            </a:pPr>
            <a:endParaRPr lang="en-US" dirty="0" smtClean="0">
              <a:latin typeface="Raleway" panose="020B0604020202020204"/>
            </a:endParaRPr>
          </a:p>
          <a:p>
            <a:pPr marL="0" indent="0" algn="ctr">
              <a:buNone/>
            </a:pPr>
            <a:r>
              <a:rPr lang="en-US" sz="1800" b="1" dirty="0" smtClean="0">
                <a:latin typeface="Raleway" panose="020B0604020202020204"/>
              </a:rPr>
              <a:t>27% increased odds </a:t>
            </a:r>
            <a:r>
              <a:rPr lang="en-US" sz="1800" dirty="0" smtClean="0">
                <a:latin typeface="Raleway" panose="020B0604020202020204"/>
              </a:rPr>
              <a:t>to develop (mild) cognitive impairment within two years </a:t>
            </a:r>
            <a:r>
              <a:rPr lang="en-US" sz="1800" b="1" dirty="0" smtClean="0">
                <a:latin typeface="Raleway" panose="020B0604020202020204"/>
              </a:rPr>
              <a:t>per </a:t>
            </a:r>
            <a:r>
              <a:rPr lang="en-US" sz="1800" b="1" dirty="0">
                <a:latin typeface="Raleway" panose="020B0604020202020204"/>
              </a:rPr>
              <a:t>one year BPAD </a:t>
            </a:r>
            <a:r>
              <a:rPr lang="en-US" sz="1800" dirty="0">
                <a:latin typeface="Raleway" panose="020B0604020202020204"/>
              </a:rPr>
              <a:t>(</a:t>
            </a:r>
            <a:r>
              <a:rPr lang="en-US" sz="1800" dirty="0" smtClean="0">
                <a:latin typeface="Raleway" panose="020B0604020202020204"/>
              </a:rPr>
              <a:t>95%CI [</a:t>
            </a:r>
            <a:r>
              <a:rPr lang="en-US" sz="1800" dirty="0">
                <a:latin typeface="Raleway" panose="020B0604020202020204"/>
              </a:rPr>
              <a:t>7</a:t>
            </a:r>
            <a:r>
              <a:rPr lang="en-US" sz="1800" dirty="0" smtClean="0">
                <a:latin typeface="Raleway" panose="020B0604020202020204"/>
              </a:rPr>
              <a:t>%, 51%])</a:t>
            </a:r>
            <a:endParaRPr lang="en-US" sz="1800" dirty="0">
              <a:solidFill>
                <a:srgbClr val="000000"/>
              </a:solidFill>
              <a:latin typeface="Raleway" panose="020B0604020202020204"/>
              <a:cs typeface="Arial" charset="0"/>
            </a:endParaRPr>
          </a:p>
          <a:p>
            <a:pPr marL="0" indent="0" algn="ctr">
              <a:buNone/>
            </a:pPr>
            <a:r>
              <a:rPr lang="en-US" sz="1050" dirty="0" smtClean="0">
                <a:solidFill>
                  <a:srgbClr val="000000"/>
                </a:solidFill>
                <a:latin typeface="Raleway" panose="020B0604020202020204"/>
                <a:cs typeface="Arial" charset="0"/>
              </a:rPr>
              <a:t>age: OR = 10% (95%CI [3%, 19%])**, sex </a:t>
            </a:r>
            <a:r>
              <a:rPr lang="en-US" sz="1050" dirty="0">
                <a:solidFill>
                  <a:srgbClr val="000000"/>
                </a:solidFill>
                <a:latin typeface="Raleway" panose="020B0604020202020204"/>
                <a:cs typeface="Arial" charset="0"/>
              </a:rPr>
              <a:t>not significant in logistic </a:t>
            </a:r>
            <a:r>
              <a:rPr lang="en-US" sz="1050" dirty="0" smtClean="0">
                <a:solidFill>
                  <a:srgbClr val="000000"/>
                </a:solidFill>
                <a:latin typeface="Raleway" panose="020B0604020202020204"/>
                <a:cs typeface="Arial" charset="0"/>
              </a:rPr>
              <a:t>regression</a:t>
            </a:r>
          </a:p>
        </p:txBody>
      </p:sp>
      <p:sp>
        <p:nvSpPr>
          <p:cNvPr id="33" name="Titel 2"/>
          <p:cNvSpPr txBox="1">
            <a:spLocks/>
          </p:cNvSpPr>
          <p:nvPr/>
        </p:nvSpPr>
        <p:spPr bwMode="auto">
          <a:xfrm>
            <a:off x="624416" y="357718"/>
            <a:ext cx="11415184" cy="105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lang="en-US" sz="2933" b="1" kern="1200">
                <a:solidFill>
                  <a:schemeClr val="bg1"/>
                </a:solidFill>
                <a:latin typeface="Raleway" panose="020B0604020202020204" charset="0"/>
                <a:ea typeface="+mj-ea"/>
                <a:cs typeface="+mj-cs"/>
              </a:defRPr>
            </a:lvl1pPr>
            <a:lvl2pPr algn="l" rtl="0" eaLnBrk="1" fontAlgn="base" hangingPunct="1">
              <a:spcBef>
                <a:spcPct val="0"/>
              </a:spcBef>
              <a:spcAft>
                <a:spcPct val="0"/>
              </a:spcAft>
              <a:defRPr sz="2933">
                <a:solidFill>
                  <a:srgbClr val="009BDC"/>
                </a:solidFill>
                <a:latin typeface="Calibri Light" pitchFamily="34" charset="0"/>
              </a:defRPr>
            </a:lvl2pPr>
            <a:lvl3pPr algn="l" rtl="0" eaLnBrk="1" fontAlgn="base" hangingPunct="1">
              <a:spcBef>
                <a:spcPct val="0"/>
              </a:spcBef>
              <a:spcAft>
                <a:spcPct val="0"/>
              </a:spcAft>
              <a:defRPr sz="2933">
                <a:solidFill>
                  <a:srgbClr val="009BDC"/>
                </a:solidFill>
                <a:latin typeface="Calibri Light" pitchFamily="34" charset="0"/>
              </a:defRPr>
            </a:lvl3pPr>
            <a:lvl4pPr algn="l" rtl="0" eaLnBrk="1" fontAlgn="base" hangingPunct="1">
              <a:spcBef>
                <a:spcPct val="0"/>
              </a:spcBef>
              <a:spcAft>
                <a:spcPct val="0"/>
              </a:spcAft>
              <a:defRPr sz="2933">
                <a:solidFill>
                  <a:srgbClr val="009BDC"/>
                </a:solidFill>
                <a:latin typeface="Calibri Light" pitchFamily="34" charset="0"/>
              </a:defRPr>
            </a:lvl4pPr>
            <a:lvl5pPr algn="l" rtl="0" eaLnBrk="1" fontAlgn="base" hangingPunct="1">
              <a:spcBef>
                <a:spcPct val="0"/>
              </a:spcBef>
              <a:spcAft>
                <a:spcPct val="0"/>
              </a:spcAft>
              <a:defRPr sz="2933">
                <a:solidFill>
                  <a:srgbClr val="009BDC"/>
                </a:solidFill>
                <a:latin typeface="Calibri Light" pitchFamily="34" charset="0"/>
              </a:defRPr>
            </a:lvl5pPr>
            <a:lvl6pPr marL="609585" algn="l" rtl="0" eaLnBrk="1" fontAlgn="base" hangingPunct="1">
              <a:spcBef>
                <a:spcPct val="0"/>
              </a:spcBef>
              <a:spcAft>
                <a:spcPct val="0"/>
              </a:spcAft>
              <a:defRPr sz="2933">
                <a:solidFill>
                  <a:srgbClr val="009BDC"/>
                </a:solidFill>
                <a:latin typeface="Calibri Light" pitchFamily="34" charset="0"/>
              </a:defRPr>
            </a:lvl6pPr>
            <a:lvl7pPr marL="1219170" algn="l" rtl="0" eaLnBrk="1" fontAlgn="base" hangingPunct="1">
              <a:spcBef>
                <a:spcPct val="0"/>
              </a:spcBef>
              <a:spcAft>
                <a:spcPct val="0"/>
              </a:spcAft>
              <a:defRPr sz="2933">
                <a:solidFill>
                  <a:srgbClr val="009BDC"/>
                </a:solidFill>
                <a:latin typeface="Calibri Light" pitchFamily="34" charset="0"/>
              </a:defRPr>
            </a:lvl7pPr>
            <a:lvl8pPr marL="1828754" algn="l" rtl="0" eaLnBrk="1" fontAlgn="base" hangingPunct="1">
              <a:spcBef>
                <a:spcPct val="0"/>
              </a:spcBef>
              <a:spcAft>
                <a:spcPct val="0"/>
              </a:spcAft>
              <a:defRPr sz="2933">
                <a:solidFill>
                  <a:srgbClr val="009BDC"/>
                </a:solidFill>
                <a:latin typeface="Calibri Light" pitchFamily="34" charset="0"/>
              </a:defRPr>
            </a:lvl8pPr>
            <a:lvl9pPr marL="2438339" algn="l" rtl="0" eaLnBrk="1" fontAlgn="base" hangingPunct="1">
              <a:spcBef>
                <a:spcPct val="0"/>
              </a:spcBef>
              <a:spcAft>
                <a:spcPct val="0"/>
              </a:spcAft>
              <a:defRPr sz="2933">
                <a:solidFill>
                  <a:srgbClr val="009BDC"/>
                </a:solidFill>
                <a:latin typeface="Calibri Light" pitchFamily="34" charset="0"/>
              </a:defRPr>
            </a:lvl9pPr>
          </a:lstStyle>
          <a:p>
            <a:r>
              <a:rPr lang="en-US" sz="2800" dirty="0" smtClean="0"/>
              <a:t>FDG-BPAD predicts conversion to MCI/Alzheimer’s disease in CN</a:t>
            </a:r>
            <a:endParaRPr lang="en-US" sz="2800" dirty="0"/>
          </a:p>
        </p:txBody>
      </p:sp>
      <p:cxnSp>
        <p:nvCxnSpPr>
          <p:cNvPr id="7" name="Gerader Verbinder 6"/>
          <p:cNvCxnSpPr/>
          <p:nvPr/>
        </p:nvCxnSpPr>
        <p:spPr>
          <a:xfrm flipV="1">
            <a:off x="8743293" y="1849582"/>
            <a:ext cx="4948" cy="4547748"/>
          </a:xfrm>
          <a:prstGeom prst="line">
            <a:avLst/>
          </a:prstGeom>
          <a:ln w="19050">
            <a:solidFill>
              <a:schemeClr val="bg1">
                <a:lumMod val="75000"/>
              </a:schemeClr>
            </a:solidFill>
            <a:prstDash val="dash"/>
          </a:ln>
        </p:spPr>
        <p:style>
          <a:lnRef idx="1">
            <a:schemeClr val="accent4"/>
          </a:lnRef>
          <a:fillRef idx="0">
            <a:schemeClr val="accent4"/>
          </a:fillRef>
          <a:effectRef idx="0">
            <a:schemeClr val="accent4"/>
          </a:effectRef>
          <a:fontRef idx="minor">
            <a:schemeClr val="tx1"/>
          </a:fontRef>
        </p:style>
      </p:cxnSp>
      <p:pic>
        <p:nvPicPr>
          <p:cNvPr id="35" name="Inhaltsplatzhalter 21"/>
          <p:cNvPicPr>
            <a:picLocks noChangeAspect="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2295965" y="1787700"/>
            <a:ext cx="2095924" cy="2784579"/>
          </a:xfrm>
          <a:prstGeom prst="rect">
            <a:avLst/>
          </a:prstGeom>
        </p:spPr>
      </p:pic>
      <p:sp>
        <p:nvSpPr>
          <p:cNvPr id="36" name="Textfeld 35"/>
          <p:cNvSpPr txBox="1"/>
          <p:nvPr/>
        </p:nvSpPr>
        <p:spPr>
          <a:xfrm>
            <a:off x="2583935" y="2515171"/>
            <a:ext cx="1565564" cy="1754326"/>
          </a:xfrm>
          <a:prstGeom prst="rect">
            <a:avLst/>
          </a:prstGeom>
          <a:noFill/>
        </p:spPr>
        <p:txBody>
          <a:bodyPr wrap="square" rtlCol="0">
            <a:spAutoFit/>
          </a:bodyPr>
          <a:lstStyle/>
          <a:p>
            <a:pPr algn="ctr"/>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27%</a:t>
            </a:r>
          </a:p>
          <a:p>
            <a:pPr algn="ctr"/>
            <a:r>
              <a:rPr lang="en-US" sz="5400" b="1" dirty="0" smtClean="0">
                <a:solidFill>
                  <a:schemeClr val="bg1"/>
                </a:solidFill>
                <a:effectLst>
                  <a:outerShdw blurRad="63500" sx="102000" sy="102000" algn="ctr" rotWithShape="0">
                    <a:prstClr val="black">
                      <a:alpha val="40000"/>
                    </a:prstClr>
                  </a:outerShdw>
                </a:effectLst>
                <a:latin typeface="Raleway" panose="020B0604020202020204"/>
              </a:rPr>
              <a:t>**</a:t>
            </a:r>
            <a:endParaRPr lang="en-US" b="1" dirty="0">
              <a:solidFill>
                <a:schemeClr val="bg1"/>
              </a:solidFill>
              <a:effectLst>
                <a:outerShdw blurRad="63500" sx="102000" sy="102000" algn="ctr" rotWithShape="0">
                  <a:prstClr val="black">
                    <a:alpha val="40000"/>
                  </a:prstClr>
                </a:outerShdw>
              </a:effectLst>
              <a:latin typeface="Raleway" panose="020B0604020202020204"/>
            </a:endParaRPr>
          </a:p>
        </p:txBody>
      </p:sp>
      <p:sp>
        <p:nvSpPr>
          <p:cNvPr id="9" name="Gleichschenkliges Dreieck 8"/>
          <p:cNvSpPr/>
          <p:nvPr/>
        </p:nvSpPr>
        <p:spPr>
          <a:xfrm>
            <a:off x="10693035" y="3655258"/>
            <a:ext cx="97797" cy="10733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hteck 9"/>
          <p:cNvSpPr/>
          <p:nvPr/>
        </p:nvSpPr>
        <p:spPr>
          <a:xfrm>
            <a:off x="10704187" y="3859915"/>
            <a:ext cx="85595" cy="84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Grafik 12"/>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55619" r="12193" b="41186"/>
          <a:stretch/>
        </p:blipFill>
        <p:spPr>
          <a:xfrm>
            <a:off x="10525003" y="4372346"/>
            <a:ext cx="413165" cy="299323"/>
          </a:xfrm>
          <a:prstGeom prst="rect">
            <a:avLst/>
          </a:prstGeom>
        </p:spPr>
      </p:pic>
      <p:pic>
        <p:nvPicPr>
          <p:cNvPr id="14" name="Grafik 13"/>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59627" r="12562" b="37267"/>
          <a:stretch/>
        </p:blipFill>
        <p:spPr>
          <a:xfrm>
            <a:off x="10527510" y="4611254"/>
            <a:ext cx="378529" cy="290946"/>
          </a:xfrm>
          <a:prstGeom prst="rect">
            <a:avLst/>
          </a:prstGeom>
        </p:spPr>
      </p:pic>
      <p:pic>
        <p:nvPicPr>
          <p:cNvPr id="15" name="Grafik 14"/>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397" t="63398" r="13228" b="32685"/>
          <a:stretch/>
        </p:blipFill>
        <p:spPr>
          <a:xfrm>
            <a:off x="10528017" y="4830465"/>
            <a:ext cx="316183" cy="366970"/>
          </a:xfrm>
          <a:prstGeom prst="rect">
            <a:avLst/>
          </a:prstGeom>
        </p:spPr>
      </p:pic>
      <p:sp>
        <p:nvSpPr>
          <p:cNvPr id="2" name="Rechteck 1"/>
          <p:cNvSpPr/>
          <p:nvPr/>
        </p:nvSpPr>
        <p:spPr>
          <a:xfrm>
            <a:off x="10648825" y="3216156"/>
            <a:ext cx="1219325" cy="262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feld 16"/>
          <p:cNvSpPr txBox="1"/>
          <p:nvPr/>
        </p:nvSpPr>
        <p:spPr>
          <a:xfrm>
            <a:off x="10550977" y="3205852"/>
            <a:ext cx="1528948" cy="230832"/>
          </a:xfrm>
          <a:prstGeom prst="rect">
            <a:avLst/>
          </a:prstGeom>
          <a:noFill/>
        </p:spPr>
        <p:txBody>
          <a:bodyPr wrap="square" rtlCol="0">
            <a:spAutoFit/>
          </a:bodyPr>
          <a:lstStyle/>
          <a:p>
            <a:pPr algn="ctr"/>
            <a:r>
              <a:rPr lang="en-US" sz="900" b="1" dirty="0" smtClean="0">
                <a:latin typeface="Raleway" panose="020B0604020202020204"/>
              </a:rPr>
              <a:t>Diagnosis after 24 months</a:t>
            </a:r>
            <a:endParaRPr lang="en-US" sz="900" b="1" dirty="0">
              <a:latin typeface="Raleway" panose="020B0604020202020204"/>
            </a:endParaRPr>
          </a:p>
        </p:txBody>
      </p:sp>
      <p:sp>
        <p:nvSpPr>
          <p:cNvPr id="3" name="Rechteck 2"/>
          <p:cNvSpPr/>
          <p:nvPr/>
        </p:nvSpPr>
        <p:spPr>
          <a:xfrm>
            <a:off x="10896605" y="3488669"/>
            <a:ext cx="568653" cy="563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8"/>
          <p:cNvSpPr txBox="1"/>
          <p:nvPr/>
        </p:nvSpPr>
        <p:spPr>
          <a:xfrm>
            <a:off x="10785773" y="3425801"/>
            <a:ext cx="1528948" cy="600164"/>
          </a:xfrm>
          <a:prstGeom prst="rect">
            <a:avLst/>
          </a:prstGeom>
          <a:noFill/>
        </p:spPr>
        <p:txBody>
          <a:bodyPr wrap="square" rtlCol="0">
            <a:spAutoFit/>
          </a:bodyPr>
          <a:lstStyle/>
          <a:p>
            <a:r>
              <a:rPr lang="en-US" sz="900" dirty="0" smtClean="0">
                <a:latin typeface="Raleway" panose="020B0604020202020204"/>
              </a:rPr>
              <a:t>CN (n=305)</a:t>
            </a: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MCI (n=23)</a:t>
            </a:r>
          </a:p>
          <a:p>
            <a:r>
              <a:rPr lang="en-US" sz="300" dirty="0" smtClean="0">
                <a:latin typeface="Raleway" panose="020B0604020202020204"/>
              </a:rPr>
              <a:t> </a:t>
            </a:r>
            <a:endParaRPr lang="en-US" sz="300" dirty="0">
              <a:latin typeface="Raleway" panose="020B0604020202020204"/>
            </a:endParaRPr>
          </a:p>
          <a:p>
            <a:r>
              <a:rPr lang="en-US" sz="900" dirty="0" smtClean="0">
                <a:latin typeface="Raleway" panose="020B0604020202020204"/>
              </a:rPr>
              <a:t>AD (n=3)</a:t>
            </a:r>
            <a:endParaRPr lang="en-US" sz="900" dirty="0">
              <a:latin typeface="Raleway" panose="020B0604020202020204"/>
            </a:endParaRPr>
          </a:p>
        </p:txBody>
      </p:sp>
      <p:sp>
        <p:nvSpPr>
          <p:cNvPr id="6" name="Rechteck 5"/>
          <p:cNvSpPr/>
          <p:nvPr/>
        </p:nvSpPr>
        <p:spPr>
          <a:xfrm>
            <a:off x="10896605" y="4497044"/>
            <a:ext cx="666501" cy="613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feld 22"/>
          <p:cNvSpPr txBox="1"/>
          <p:nvPr/>
        </p:nvSpPr>
        <p:spPr>
          <a:xfrm>
            <a:off x="10804686" y="4434226"/>
            <a:ext cx="1528948" cy="600164"/>
          </a:xfrm>
          <a:prstGeom prst="rect">
            <a:avLst/>
          </a:prstGeom>
          <a:noFill/>
        </p:spPr>
        <p:txBody>
          <a:bodyPr wrap="square" rtlCol="0">
            <a:spAutoFit/>
          </a:bodyPr>
          <a:lstStyle/>
          <a:p>
            <a:r>
              <a:rPr lang="en-US" sz="900" dirty="0" smtClean="0">
                <a:latin typeface="Raleway" panose="020B0604020202020204"/>
              </a:rPr>
              <a:t>Young old (&lt;75 y.)</a:t>
            </a:r>
          </a:p>
          <a:p>
            <a:r>
              <a:rPr lang="en-US" sz="300" dirty="0" smtClean="0">
                <a:latin typeface="Raleway" panose="020B0604020202020204"/>
              </a:rPr>
              <a:t> </a:t>
            </a:r>
            <a:endParaRPr lang="en-US" sz="100" dirty="0">
              <a:latin typeface="Raleway" panose="020B0604020202020204"/>
            </a:endParaRPr>
          </a:p>
          <a:p>
            <a:r>
              <a:rPr lang="en-US" sz="900" dirty="0" smtClean="0">
                <a:latin typeface="Raleway" panose="020B0604020202020204"/>
              </a:rPr>
              <a:t>Middle old (75 – 84 y.)</a:t>
            </a:r>
          </a:p>
          <a:p>
            <a:r>
              <a:rPr lang="en-US" sz="300" dirty="0" smtClean="0">
                <a:latin typeface="Raleway" panose="020B0604020202020204"/>
              </a:rPr>
              <a:t> </a:t>
            </a:r>
            <a:endParaRPr lang="en-US" sz="300" dirty="0">
              <a:latin typeface="Raleway" panose="020B0604020202020204"/>
            </a:endParaRPr>
          </a:p>
          <a:p>
            <a:r>
              <a:rPr lang="en-US" sz="900" dirty="0" smtClean="0">
                <a:latin typeface="Raleway" panose="020B0604020202020204"/>
              </a:rPr>
              <a:t>Oldest old (&gt; 85 y.)</a:t>
            </a:r>
            <a:endParaRPr lang="en-US" sz="900" dirty="0">
              <a:latin typeface="Raleway" panose="020B0604020202020204"/>
            </a:endParaRPr>
          </a:p>
        </p:txBody>
      </p:sp>
      <p:sp>
        <p:nvSpPr>
          <p:cNvPr id="25" name="Textfeld 24"/>
          <p:cNvSpPr txBox="1"/>
          <p:nvPr/>
        </p:nvSpPr>
        <p:spPr>
          <a:xfrm>
            <a:off x="10550977" y="4182732"/>
            <a:ext cx="1528948" cy="230832"/>
          </a:xfrm>
          <a:prstGeom prst="rect">
            <a:avLst/>
          </a:prstGeom>
          <a:noFill/>
        </p:spPr>
        <p:txBody>
          <a:bodyPr wrap="square" rtlCol="0">
            <a:spAutoFit/>
          </a:bodyPr>
          <a:lstStyle/>
          <a:p>
            <a:pPr algn="ctr"/>
            <a:r>
              <a:rPr lang="en-US" sz="900" b="1" dirty="0" smtClean="0">
                <a:latin typeface="Raleway" panose="020B0604020202020204"/>
              </a:rPr>
              <a:t>Age Category</a:t>
            </a:r>
            <a:endParaRPr lang="en-US" sz="900" b="1" dirty="0">
              <a:latin typeface="Raleway" panose="020B0604020202020204"/>
            </a:endParaRPr>
          </a:p>
        </p:txBody>
      </p:sp>
      <p:sp>
        <p:nvSpPr>
          <p:cNvPr id="12" name="Rechteck 11"/>
          <p:cNvSpPr/>
          <p:nvPr/>
        </p:nvSpPr>
        <p:spPr>
          <a:xfrm>
            <a:off x="8350643" y="6444954"/>
            <a:ext cx="302200" cy="346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p:cNvSpPr/>
          <p:nvPr/>
        </p:nvSpPr>
        <p:spPr>
          <a:xfrm>
            <a:off x="8598028" y="6441483"/>
            <a:ext cx="302200" cy="111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8598028" y="6335142"/>
            <a:ext cx="302200" cy="307777"/>
          </a:xfrm>
          <a:prstGeom prst="rect">
            <a:avLst/>
          </a:prstGeom>
          <a:noFill/>
        </p:spPr>
        <p:txBody>
          <a:bodyPr wrap="square" rtlCol="0">
            <a:spAutoFit/>
          </a:bodyPr>
          <a:lstStyle/>
          <a:p>
            <a:r>
              <a:rPr lang="en-US" sz="1400" b="1" dirty="0" smtClean="0">
                <a:latin typeface="Raleway" panose="020B0604020202020204"/>
              </a:rPr>
              <a:t>0</a:t>
            </a:r>
            <a:endParaRPr lang="en-US" sz="1050" dirty="0">
              <a:latin typeface="Raleway" panose="020B0604020202020204"/>
            </a:endParaRPr>
          </a:p>
        </p:txBody>
      </p:sp>
      <p:sp>
        <p:nvSpPr>
          <p:cNvPr id="28" name="Textfeld 27"/>
          <p:cNvSpPr txBox="1"/>
          <p:nvPr/>
        </p:nvSpPr>
        <p:spPr>
          <a:xfrm>
            <a:off x="7333882" y="2002071"/>
            <a:ext cx="1217152" cy="923330"/>
          </a:xfrm>
          <a:prstGeom prst="rect">
            <a:avLst/>
          </a:prstGeom>
          <a:noFill/>
        </p:spPr>
        <p:txBody>
          <a:bodyPr wrap="square" rtlCol="0">
            <a:spAutoFit/>
          </a:bodyPr>
          <a:lstStyle/>
          <a:p>
            <a:pPr algn="ctr"/>
            <a:r>
              <a:rPr lang="en-US" b="1" dirty="0" smtClean="0">
                <a:solidFill>
                  <a:srgbClr val="2B7000"/>
                </a:solidFill>
                <a:latin typeface="Raleway" panose="020B0604020202020204"/>
              </a:rPr>
              <a:t>negative BPAD</a:t>
            </a:r>
          </a:p>
          <a:p>
            <a:pPr algn="ctr"/>
            <a:r>
              <a:rPr lang="en-US" sz="900" dirty="0" smtClean="0">
                <a:solidFill>
                  <a:srgbClr val="2B7000"/>
                </a:solidFill>
                <a:latin typeface="Raleway" panose="020B0604020202020204"/>
              </a:rPr>
              <a:t>Total: 153</a:t>
            </a:r>
          </a:p>
          <a:p>
            <a:pPr algn="ctr"/>
            <a:r>
              <a:rPr lang="en-US" sz="900" dirty="0" smtClean="0">
                <a:solidFill>
                  <a:srgbClr val="2B7000"/>
                </a:solidFill>
                <a:latin typeface="Raleway" panose="020B0604020202020204"/>
              </a:rPr>
              <a:t>Converters: 8 (5%)</a:t>
            </a:r>
            <a:endParaRPr lang="en-US" sz="900" dirty="0">
              <a:solidFill>
                <a:srgbClr val="2B7000"/>
              </a:solidFill>
              <a:latin typeface="Raleway" panose="020B0604020202020204"/>
            </a:endParaRPr>
          </a:p>
        </p:txBody>
      </p:sp>
      <p:sp>
        <p:nvSpPr>
          <p:cNvPr id="34" name="Textfeld 33"/>
          <p:cNvSpPr txBox="1"/>
          <p:nvPr/>
        </p:nvSpPr>
        <p:spPr>
          <a:xfrm>
            <a:off x="8982977" y="2002071"/>
            <a:ext cx="1333263" cy="923330"/>
          </a:xfrm>
          <a:prstGeom prst="rect">
            <a:avLst/>
          </a:prstGeom>
          <a:noFill/>
        </p:spPr>
        <p:txBody>
          <a:bodyPr wrap="square" rtlCol="0">
            <a:spAutoFit/>
          </a:bodyPr>
          <a:lstStyle/>
          <a:p>
            <a:pPr algn="ctr"/>
            <a:r>
              <a:rPr lang="en-US" b="1" dirty="0" smtClean="0">
                <a:solidFill>
                  <a:srgbClr val="A20013"/>
                </a:solidFill>
                <a:latin typeface="Raleway" panose="020B0604020202020204"/>
              </a:rPr>
              <a:t>positive BPAD</a:t>
            </a:r>
          </a:p>
          <a:p>
            <a:pPr algn="ctr"/>
            <a:r>
              <a:rPr lang="en-US" sz="900" dirty="0" smtClean="0">
                <a:solidFill>
                  <a:srgbClr val="A20013"/>
                </a:solidFill>
                <a:latin typeface="Raleway" panose="020B0604020202020204"/>
              </a:rPr>
              <a:t>Total: 142</a:t>
            </a:r>
          </a:p>
          <a:p>
            <a:pPr algn="ctr"/>
            <a:r>
              <a:rPr lang="en-US" sz="900" dirty="0" smtClean="0">
                <a:solidFill>
                  <a:srgbClr val="A20013"/>
                </a:solidFill>
                <a:latin typeface="Raleway" panose="020B0604020202020204"/>
              </a:rPr>
              <a:t>Converters: 18 (13%)</a:t>
            </a:r>
            <a:endParaRPr lang="en-US" sz="900" dirty="0">
              <a:solidFill>
                <a:srgbClr val="A20013"/>
              </a:solidFill>
              <a:latin typeface="Raleway" panose="020B0604020202020204"/>
            </a:endParaRPr>
          </a:p>
        </p:txBody>
      </p:sp>
      <p:sp>
        <p:nvSpPr>
          <p:cNvPr id="29" name="Textfeld 28"/>
          <p:cNvSpPr txBox="1"/>
          <p:nvPr/>
        </p:nvSpPr>
        <p:spPr>
          <a:xfrm>
            <a:off x="10623306" y="3038391"/>
            <a:ext cx="139458" cy="707886"/>
          </a:xfrm>
          <a:prstGeom prst="rect">
            <a:avLst/>
          </a:prstGeom>
          <a:noFill/>
        </p:spPr>
        <p:txBody>
          <a:bodyPr wrap="square" rtlCol="0">
            <a:spAutoFit/>
          </a:bodyPr>
          <a:lstStyle/>
          <a:p>
            <a:r>
              <a:rPr lang="en-US" sz="4000" dirty="0" smtClean="0"/>
              <a:t>.</a:t>
            </a:r>
            <a:endParaRPr lang="en-US" dirty="0"/>
          </a:p>
        </p:txBody>
      </p:sp>
      <p:sp>
        <p:nvSpPr>
          <p:cNvPr id="38" name="Textfeld 37"/>
          <p:cNvSpPr txBox="1"/>
          <p:nvPr/>
        </p:nvSpPr>
        <p:spPr>
          <a:xfrm>
            <a:off x="3218130" y="6441483"/>
            <a:ext cx="4724328" cy="253916"/>
          </a:xfrm>
          <a:prstGeom prst="rect">
            <a:avLst/>
          </a:prstGeom>
          <a:noFill/>
        </p:spPr>
        <p:txBody>
          <a:bodyPr wrap="square" rtlCol="0">
            <a:spAutoFit/>
          </a:bodyPr>
          <a:lstStyle/>
          <a:p>
            <a:r>
              <a:rPr lang="en-US" sz="1050" dirty="0" smtClean="0">
                <a:latin typeface="Raleway" panose="020B0604020202020204"/>
              </a:rPr>
              <a:t>* Significant at p &lt; 0.05, ** p &lt; 0.01, *** p &lt; 0.001</a:t>
            </a:r>
            <a:endParaRPr lang="en-US" sz="1050" dirty="0">
              <a:latin typeface="Raleway" panose="020B0604020202020204"/>
            </a:endParaRPr>
          </a:p>
        </p:txBody>
      </p:sp>
      <p:pic>
        <p:nvPicPr>
          <p:cNvPr id="27" name="Grafik 26"/>
          <p:cNvPicPr>
            <a:picLocks noChangeAspect="1"/>
          </p:cNvPicPr>
          <p:nvPr/>
        </p:nvPicPr>
        <p:blipFill>
          <a:blip r:embed="rId6" cstate="print">
            <a:clrChange>
              <a:clrFrom>
                <a:srgbClr val="000000"/>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87560" y="4095321"/>
            <a:ext cx="661915" cy="817783"/>
          </a:xfrm>
          <a:prstGeom prst="rect">
            <a:avLst/>
          </a:prstGeom>
          <a:ln>
            <a:noFill/>
          </a:ln>
        </p:spPr>
      </p:pic>
      <p:sp>
        <p:nvSpPr>
          <p:cNvPr id="30" name="Multiplizieren 29"/>
          <p:cNvSpPr/>
          <p:nvPr/>
        </p:nvSpPr>
        <p:spPr>
          <a:xfrm>
            <a:off x="5418957" y="3975617"/>
            <a:ext cx="799120" cy="1090275"/>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nodePh="1">
                                  <p:stCondLst>
                                    <p:cond delay="0"/>
                                  </p:stCondLst>
                                  <p:endCondLst>
                                    <p:cond evt="begin" delay="0">
                                      <p:tn val="31"/>
                                    </p:cond>
                                  </p:end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500" tmFilter="0, 0; .2, .5; .8, .5; 1, 0"/>
                                        <p:tgtEl>
                                          <p:spTgt spid="35"/>
                                        </p:tgtEl>
                                      </p:cBhvr>
                                    </p:animEffect>
                                    <p:animScale>
                                      <p:cBhvr>
                                        <p:cTn id="51" dur="25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2" grpId="0" animBg="1"/>
      <p:bldP spid="17" grpId="0"/>
      <p:bldP spid="3" grpId="0" animBg="1"/>
      <p:bldP spid="19" grpId="0"/>
      <p:bldP spid="6" grpId="0" animBg="1"/>
      <p:bldP spid="23" grpId="0"/>
      <p:bldP spid="25" grpId="0"/>
      <p:bldP spid="12" grpId="0"/>
      <p:bldP spid="11" grpId="0"/>
      <p:bldP spid="28" grpId="0"/>
      <p:bldP spid="34"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3676441" y="1647690"/>
            <a:ext cx="6444304" cy="923330"/>
          </a:xfrm>
          <a:prstGeom prst="rect">
            <a:avLst/>
          </a:prstGeom>
          <a:noFill/>
        </p:spPr>
        <p:txBody>
          <a:bodyPr wrap="square" rtlCol="0">
            <a:spAutoFit/>
          </a:bodyPr>
          <a:lstStyle/>
          <a:p>
            <a:r>
              <a:rPr lang="en-US" sz="5400" b="1" dirty="0" smtClean="0">
                <a:solidFill>
                  <a:schemeClr val="bg1"/>
                </a:solidFill>
                <a:latin typeface="Raleway" panose="020B0604020202020204"/>
              </a:rPr>
              <a:t>BPAD in MCI</a:t>
            </a:r>
            <a:endParaRPr lang="en-US" sz="2800" b="1" dirty="0">
              <a:solidFill>
                <a:schemeClr val="bg1"/>
              </a:solidFill>
              <a:latin typeface="Raleway" panose="020B0604020202020204"/>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799" y="4626003"/>
            <a:ext cx="2720840" cy="1781503"/>
          </a:xfrm>
          <a:prstGeom prst="rect">
            <a:avLst/>
          </a:prstGeom>
        </p:spPr>
      </p:pic>
    </p:spTree>
    <p:extLst>
      <p:ext uri="{BB962C8B-B14F-4D97-AF65-F5344CB8AC3E}">
        <p14:creationId xmlns:p14="http://schemas.microsoft.com/office/powerpoint/2010/main" val="260480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79130" y="3646847"/>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87643" y="1401308"/>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1742174" cy="1054100"/>
          </a:xfrm>
        </p:spPr>
        <p:txBody>
          <a:bodyPr>
            <a:noAutofit/>
          </a:bodyPr>
          <a:lstStyle/>
          <a:p>
            <a:r>
              <a:rPr lang="en-US" sz="2800" dirty="0" smtClean="0"/>
              <a:t>Higher BPAD (esp. MRI) is associated with worse cognitive performance in MCI</a:t>
            </a:r>
            <a:endParaRPr lang="en-US" sz="2800" dirty="0"/>
          </a:p>
        </p:txBody>
      </p:sp>
      <p:sp>
        <p:nvSpPr>
          <p:cNvPr id="17" name="Rechteck 16"/>
          <p:cNvSpPr/>
          <p:nvPr/>
        </p:nvSpPr>
        <p:spPr>
          <a:xfrm>
            <a:off x="293917" y="1401308"/>
            <a:ext cx="5529943" cy="4967211"/>
          </a:xfrm>
          <a:prstGeom prst="rect">
            <a:avLst/>
          </a:prstGeom>
          <a:solidFill>
            <a:schemeClr val="accent2">
              <a:lumMod val="40000"/>
              <a:lumOff val="6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6" name="Inhaltsplatzhalter 21"/>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585814" y="4416741"/>
            <a:ext cx="1122949" cy="1491915"/>
          </a:xfrm>
          <a:prstGeom prst="rect">
            <a:avLst/>
          </a:prstGeom>
        </p:spPr>
      </p:pic>
      <p:pic>
        <p:nvPicPr>
          <p:cNvPr id="26" name="Grafik 25"/>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62734" y="4520933"/>
            <a:ext cx="1038894" cy="1283533"/>
          </a:xfrm>
          <a:prstGeom prst="rect">
            <a:avLst/>
          </a:prstGeom>
          <a:ln>
            <a:noFill/>
          </a:ln>
          <a:effectLst>
            <a:glow rad="63500">
              <a:schemeClr val="accent5">
                <a:satMod val="175000"/>
                <a:alpha val="40000"/>
              </a:schemeClr>
            </a:glow>
          </a:effectLst>
        </p:spPr>
      </p:pic>
      <p:sp>
        <p:nvSpPr>
          <p:cNvPr id="11" name="Rechteck 10"/>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sp>
        <p:nvSpPr>
          <p:cNvPr id="14" name="Textfeld 13"/>
          <p:cNvSpPr txBox="1"/>
          <p:nvPr/>
        </p:nvSpPr>
        <p:spPr>
          <a:xfrm>
            <a:off x="557685" y="4140896"/>
            <a:ext cx="1738948" cy="553998"/>
          </a:xfrm>
          <a:prstGeom prst="rect">
            <a:avLst/>
          </a:prstGeom>
          <a:noFill/>
        </p:spPr>
        <p:txBody>
          <a:bodyPr wrap="square" rtlCol="0">
            <a:spAutoFit/>
          </a:bodyPr>
          <a:lstStyle/>
          <a:p>
            <a:r>
              <a:rPr lang="en-US" sz="1000" dirty="0" smtClean="0">
                <a:latin typeface="Raleway" panose="020B0604020202020204"/>
              </a:rPr>
              <a:t>n = 618</a:t>
            </a:r>
          </a:p>
          <a:p>
            <a:r>
              <a:rPr lang="en-US" sz="1000" dirty="0">
                <a:latin typeface="Raleway" panose="020B0604020202020204"/>
              </a:rPr>
              <a:t>ρ = </a:t>
            </a:r>
            <a:r>
              <a:rPr lang="en-US" sz="1000" dirty="0" smtClean="0">
                <a:latin typeface="Raleway" panose="020B0604020202020204"/>
              </a:rPr>
              <a:t>-0.447**</a:t>
            </a:r>
            <a:endParaRPr lang="en-US" sz="1000" dirty="0">
              <a:latin typeface="Raleway" panose="020B0604020202020204"/>
            </a:endParaRP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-0.397**</a:t>
            </a:r>
            <a:endParaRPr lang="en-US" sz="1000" baseline="-25000" dirty="0">
              <a:latin typeface="Raleway" panose="020B0604020202020204"/>
            </a:endParaRPr>
          </a:p>
        </p:txBody>
      </p:sp>
      <p:sp>
        <p:nvSpPr>
          <p:cNvPr id="15" name="Textfeld 14"/>
          <p:cNvSpPr txBox="1"/>
          <p:nvPr/>
        </p:nvSpPr>
        <p:spPr>
          <a:xfrm>
            <a:off x="3893270" y="4145207"/>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-0.332**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-0.294**</a:t>
            </a:r>
            <a:endParaRPr lang="en-US" sz="1000" dirty="0">
              <a:latin typeface="Raleway" panose="020B0604020202020204"/>
            </a:endParaRPr>
          </a:p>
        </p:txBody>
      </p:sp>
      <p:pic>
        <p:nvPicPr>
          <p:cNvPr id="4" name="Grafik 3"/>
          <p:cNvPicPr>
            <a:picLocks noChangeAspect="1"/>
          </p:cNvPicPr>
          <p:nvPr/>
        </p:nvPicPr>
        <p:blipFill rotWithShape="1">
          <a:blip r:embed="rId5" cstate="print">
            <a:extLst>
              <a:ext uri="{28A0092B-C50C-407E-A947-70E740481C1C}">
                <a14:useLocalDpi xmlns:a14="http://schemas.microsoft.com/office/drawing/2010/main" val="0"/>
              </a:ext>
            </a:extLst>
          </a:blip>
          <a:srcRect t="5943" r="27367"/>
          <a:stretch/>
        </p:blipFill>
        <p:spPr>
          <a:xfrm>
            <a:off x="3115587" y="1843918"/>
            <a:ext cx="2280840" cy="2281279"/>
          </a:xfrm>
          <a:prstGeom prst="rect">
            <a:avLst/>
          </a:prstGeom>
        </p:spPr>
      </p:pic>
      <p:pic>
        <p:nvPicPr>
          <p:cNvPr id="2" name="Grafik 1"/>
          <p:cNvPicPr>
            <a:picLocks noChangeAspect="1"/>
          </p:cNvPicPr>
          <p:nvPr/>
        </p:nvPicPr>
        <p:blipFill rotWithShape="1">
          <a:blip r:embed="rId6" cstate="print">
            <a:extLst>
              <a:ext uri="{28A0092B-C50C-407E-A947-70E740481C1C}">
                <a14:useLocalDpi xmlns:a14="http://schemas.microsoft.com/office/drawing/2010/main" val="0"/>
              </a:ext>
            </a:extLst>
          </a:blip>
          <a:srcRect t="6072" r="27376"/>
          <a:stretch/>
        </p:blipFill>
        <p:spPr>
          <a:xfrm>
            <a:off x="541679" y="1837184"/>
            <a:ext cx="2286661" cy="2277622"/>
          </a:xfrm>
          <a:prstGeom prst="rect">
            <a:avLst/>
          </a:prstGeom>
        </p:spPr>
      </p:pic>
      <p:sp>
        <p:nvSpPr>
          <p:cNvPr id="16" name="Rechteck 15"/>
          <p:cNvSpPr/>
          <p:nvPr/>
        </p:nvSpPr>
        <p:spPr>
          <a:xfrm>
            <a:off x="4990458" y="1837184"/>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2377473" y="1865465"/>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p:cNvSpPr/>
          <p:nvPr/>
        </p:nvSpPr>
        <p:spPr>
          <a:xfrm>
            <a:off x="6594533"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hteck 19"/>
          <p:cNvSpPr/>
          <p:nvPr/>
        </p:nvSpPr>
        <p:spPr>
          <a:xfrm>
            <a:off x="9181555"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p:cNvSpPr txBox="1"/>
          <p:nvPr/>
        </p:nvSpPr>
        <p:spPr>
          <a:xfrm>
            <a:off x="6491223" y="1545969"/>
            <a:ext cx="4488471" cy="253916"/>
          </a:xfrm>
          <a:prstGeom prst="rect">
            <a:avLst/>
          </a:prstGeom>
          <a:noFill/>
        </p:spPr>
        <p:txBody>
          <a:bodyPr wrap="square" rtlCol="0">
            <a:spAutoFit/>
          </a:bodyPr>
          <a:lstStyle/>
          <a:p>
            <a:r>
              <a:rPr lang="en-US" sz="1050" b="1" dirty="0" smtClean="0">
                <a:latin typeface="Raleway" panose="020B0604020202020204"/>
              </a:rPr>
              <a:t>Memory		                      Executive Function</a:t>
            </a:r>
            <a:endParaRPr lang="en-US" sz="1050" b="1" dirty="0">
              <a:latin typeface="Raleway" panose="020B0604020202020204"/>
            </a:endParaRPr>
          </a:p>
        </p:txBody>
      </p:sp>
      <p:pic>
        <p:nvPicPr>
          <p:cNvPr id="5" name="Grafik 4"/>
          <p:cNvPicPr>
            <a:picLocks noChangeAspect="1"/>
          </p:cNvPicPr>
          <p:nvPr/>
        </p:nvPicPr>
        <p:blipFill rotWithShape="1">
          <a:blip r:embed="rId7" cstate="print">
            <a:extLst>
              <a:ext uri="{28A0092B-C50C-407E-A947-70E740481C1C}">
                <a14:useLocalDpi xmlns:a14="http://schemas.microsoft.com/office/drawing/2010/main" val="0"/>
              </a:ext>
            </a:extLst>
          </a:blip>
          <a:srcRect l="-1138" t="6849" r="29202" b="-1503"/>
          <a:stretch/>
        </p:blipFill>
        <p:spPr>
          <a:xfrm>
            <a:off x="6580369" y="1834280"/>
            <a:ext cx="2340652" cy="2314614"/>
          </a:xfrm>
          <a:prstGeom prst="rect">
            <a:avLst/>
          </a:prstGeom>
        </p:spPr>
      </p:pic>
      <p:pic>
        <p:nvPicPr>
          <p:cNvPr id="6" name="Grafik 5"/>
          <p:cNvPicPr>
            <a:picLocks noChangeAspect="1"/>
          </p:cNvPicPr>
          <p:nvPr/>
        </p:nvPicPr>
        <p:blipFill rotWithShape="1">
          <a:blip r:embed="rId8" cstate="print">
            <a:extLst>
              <a:ext uri="{28A0092B-C50C-407E-A947-70E740481C1C}">
                <a14:useLocalDpi xmlns:a14="http://schemas.microsoft.com/office/drawing/2010/main" val="0"/>
              </a:ext>
            </a:extLst>
          </a:blip>
          <a:srcRect t="5602" r="29027"/>
          <a:stretch/>
        </p:blipFill>
        <p:spPr>
          <a:xfrm>
            <a:off x="9206084" y="1834279"/>
            <a:ext cx="2276095" cy="2280527"/>
          </a:xfrm>
          <a:prstGeom prst="rect">
            <a:avLst/>
          </a:prstGeom>
        </p:spPr>
      </p:pic>
      <p:sp>
        <p:nvSpPr>
          <p:cNvPr id="23" name="Textfeld 22"/>
          <p:cNvSpPr txBox="1"/>
          <p:nvPr/>
        </p:nvSpPr>
        <p:spPr>
          <a:xfrm>
            <a:off x="9936983" y="4132215"/>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-0.242**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-0.258**</a:t>
            </a:r>
            <a:endParaRPr lang="en-US" sz="1000" dirty="0">
              <a:latin typeface="Raleway" panose="020B0604020202020204"/>
            </a:endParaRPr>
          </a:p>
        </p:txBody>
      </p:sp>
      <p:sp>
        <p:nvSpPr>
          <p:cNvPr id="24" name="Textfeld 23"/>
          <p:cNvSpPr txBox="1"/>
          <p:nvPr/>
        </p:nvSpPr>
        <p:spPr>
          <a:xfrm>
            <a:off x="6618646" y="4125197"/>
            <a:ext cx="1738948" cy="553998"/>
          </a:xfrm>
          <a:prstGeom prst="rect">
            <a:avLst/>
          </a:prstGeom>
          <a:noFill/>
        </p:spPr>
        <p:txBody>
          <a:bodyPr wrap="square" rtlCol="0">
            <a:spAutoFit/>
          </a:bodyPr>
          <a:lstStyle/>
          <a:p>
            <a:r>
              <a:rPr lang="en-US" sz="1000" dirty="0" smtClean="0">
                <a:latin typeface="Raleway" panose="020B0604020202020204"/>
              </a:rPr>
              <a:t>n = 618</a:t>
            </a:r>
          </a:p>
          <a:p>
            <a:r>
              <a:rPr lang="en-US" sz="1000" dirty="0">
                <a:latin typeface="Raleway" panose="020B0604020202020204"/>
              </a:rPr>
              <a:t>ρ = </a:t>
            </a:r>
            <a:r>
              <a:rPr lang="en-US" sz="1000" dirty="0" smtClean="0">
                <a:latin typeface="Raleway" panose="020B0604020202020204"/>
              </a:rPr>
              <a:t>-0.234**</a:t>
            </a:r>
            <a:endParaRPr lang="en-US" sz="1000" dirty="0">
              <a:latin typeface="Raleway" panose="020B0604020202020204"/>
            </a:endParaRP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-0.237**</a:t>
            </a:r>
            <a:endParaRPr lang="en-US" sz="1000" baseline="-25000" dirty="0">
              <a:latin typeface="Raleway" panose="020B0604020202020204"/>
            </a:endParaRPr>
          </a:p>
        </p:txBody>
      </p:sp>
      <p:sp>
        <p:nvSpPr>
          <p:cNvPr id="25" name="Textfeld 24"/>
          <p:cNvSpPr txBox="1"/>
          <p:nvPr/>
        </p:nvSpPr>
        <p:spPr>
          <a:xfrm>
            <a:off x="15973296" y="3255935"/>
            <a:ext cx="1738948" cy="553998"/>
          </a:xfrm>
          <a:prstGeom prst="rect">
            <a:avLst/>
          </a:prstGeom>
          <a:noFill/>
        </p:spPr>
        <p:txBody>
          <a:bodyPr wrap="square" rtlCol="0">
            <a:spAutoFit/>
          </a:bodyPr>
          <a:lstStyle/>
          <a:p>
            <a:pPr algn="r"/>
            <a:r>
              <a:rPr lang="en-US" sz="1000" dirty="0" smtClean="0">
                <a:latin typeface="Raleway" panose="020B0604020202020204"/>
              </a:rPr>
              <a:t>n = 618</a:t>
            </a:r>
          </a:p>
          <a:p>
            <a:pPr algn="r"/>
            <a:r>
              <a:rPr lang="en-US" sz="1000" dirty="0" smtClean="0">
                <a:latin typeface="Raleway" panose="020B0604020202020204"/>
              </a:rPr>
              <a:t>r = -0.332**</a:t>
            </a:r>
          </a:p>
          <a:p>
            <a:pPr algn="r"/>
            <a:r>
              <a:rPr lang="en-US" sz="1000" dirty="0" err="1">
                <a:latin typeface="Raleway" panose="020B0604020202020204"/>
              </a:rPr>
              <a:t>r</a:t>
            </a:r>
            <a:r>
              <a:rPr lang="en-US" sz="1000" baseline="-25000" dirty="0" err="1" smtClean="0">
                <a:latin typeface="Raleway" panose="020B0604020202020204"/>
              </a:rPr>
              <a:t>partial</a:t>
            </a:r>
            <a:r>
              <a:rPr lang="en-US" sz="1000" dirty="0" smtClean="0">
                <a:latin typeface="Raleway" panose="020B0604020202020204"/>
              </a:rPr>
              <a:t> = -0.294**</a:t>
            </a:r>
            <a:endParaRPr lang="en-US" sz="1000" dirty="0">
              <a:latin typeface="Raleway" panose="020B0604020202020204"/>
            </a:endParaRPr>
          </a:p>
        </p:txBody>
      </p:sp>
      <p:sp>
        <p:nvSpPr>
          <p:cNvPr id="30" name="Rechteck 29"/>
          <p:cNvSpPr/>
          <p:nvPr/>
        </p:nvSpPr>
        <p:spPr>
          <a:xfrm>
            <a:off x="8545154" y="1832466"/>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11118577" y="1842854"/>
            <a:ext cx="506134"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feld 28"/>
          <p:cNvSpPr txBox="1"/>
          <p:nvPr/>
        </p:nvSpPr>
        <p:spPr>
          <a:xfrm>
            <a:off x="4097573" y="6446140"/>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spTree>
    <p:extLst>
      <p:ext uri="{BB962C8B-B14F-4D97-AF65-F5344CB8AC3E}">
        <p14:creationId xmlns:p14="http://schemas.microsoft.com/office/powerpoint/2010/main" val="230390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27"/>
          <p:cNvSpPr/>
          <p:nvPr/>
        </p:nvSpPr>
        <p:spPr>
          <a:xfrm>
            <a:off x="11558670" y="5811210"/>
            <a:ext cx="599885" cy="593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p:cNvSpPr/>
          <p:nvPr/>
        </p:nvSpPr>
        <p:spPr>
          <a:xfrm>
            <a:off x="6354198" y="1401658"/>
            <a:ext cx="5519293" cy="4979452"/>
          </a:xfrm>
          <a:prstGeom prst="rect">
            <a:avLst/>
          </a:prstGeom>
          <a:solidFill>
            <a:srgbClr val="F5D687"/>
          </a:solidFill>
          <a:ln>
            <a:solidFill>
              <a:srgbClr val="F9C23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2333514" cy="1054100"/>
          </a:xfrm>
        </p:spPr>
        <p:txBody>
          <a:bodyPr/>
          <a:lstStyle/>
          <a:p>
            <a:r>
              <a:rPr lang="en-US" sz="2800" dirty="0" smtClean="0"/>
              <a:t>Higher </a:t>
            </a:r>
            <a:r>
              <a:rPr lang="en-US" sz="2800" dirty="0"/>
              <a:t>BPAD (esp. MRI) </a:t>
            </a:r>
            <a:r>
              <a:rPr lang="en-US" sz="2800" dirty="0" smtClean="0"/>
              <a:t>is associated with more neuropathology in MCI</a:t>
            </a:r>
            <a:endParaRPr lang="en-US" sz="2800" dirty="0"/>
          </a:p>
        </p:txBody>
      </p:sp>
      <p:sp>
        <p:nvSpPr>
          <p:cNvPr id="17" name="Rechteck 16"/>
          <p:cNvSpPr/>
          <p:nvPr/>
        </p:nvSpPr>
        <p:spPr>
          <a:xfrm>
            <a:off x="293917" y="1401658"/>
            <a:ext cx="5529943" cy="4967211"/>
          </a:xfrm>
          <a:prstGeom prst="rect">
            <a:avLst/>
          </a:prstGeom>
          <a:solidFill>
            <a:schemeClr val="accent2">
              <a:lumMod val="40000"/>
              <a:lumOff val="60000"/>
            </a:schemeClr>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Textfeld 31"/>
          <p:cNvSpPr txBox="1"/>
          <p:nvPr/>
        </p:nvSpPr>
        <p:spPr>
          <a:xfrm>
            <a:off x="4097573" y="6446140"/>
            <a:ext cx="3733800" cy="246221"/>
          </a:xfrm>
          <a:prstGeom prst="rect">
            <a:avLst/>
          </a:prstGeom>
          <a:noFill/>
        </p:spPr>
        <p:txBody>
          <a:bodyPr wrap="square" rtlCol="0">
            <a:spAutoFit/>
          </a:bodyPr>
          <a:lstStyle/>
          <a:p>
            <a:r>
              <a:rPr lang="en-US" sz="1000" dirty="0" smtClean="0">
                <a:latin typeface="Raleway" panose="020B0604020202020204"/>
              </a:rPr>
              <a:t>* Significant at p &lt; 0.05, ** significant after </a:t>
            </a:r>
            <a:r>
              <a:rPr lang="en-US" sz="1000" dirty="0" err="1" smtClean="0">
                <a:latin typeface="Raleway" panose="020B0604020202020204"/>
              </a:rPr>
              <a:t>Bonferroni</a:t>
            </a:r>
            <a:r>
              <a:rPr lang="en-US" sz="1000" dirty="0" smtClean="0">
                <a:latin typeface="Raleway" panose="020B0604020202020204"/>
              </a:rPr>
              <a:t> correction</a:t>
            </a:r>
            <a:endParaRPr lang="en-US" sz="1000" dirty="0">
              <a:latin typeface="Raleway" panose="020B0604020202020204"/>
            </a:endParaRPr>
          </a:p>
        </p:txBody>
      </p:sp>
      <p:pic>
        <p:nvPicPr>
          <p:cNvPr id="42" name="Inhaltsplatzhalter 21"/>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8693597" y="4393883"/>
            <a:ext cx="1122949" cy="1491915"/>
          </a:xfrm>
          <a:prstGeom prst="rect">
            <a:avLst/>
          </a:prstGeom>
        </p:spPr>
      </p:pic>
      <p:pic>
        <p:nvPicPr>
          <p:cNvPr id="39" name="Grafik 3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662734" y="4520933"/>
            <a:ext cx="1038894" cy="1283533"/>
          </a:xfrm>
          <a:prstGeom prst="rect">
            <a:avLst/>
          </a:prstGeom>
          <a:ln>
            <a:noFill/>
          </a:ln>
          <a:effectLst>
            <a:glow rad="63500">
              <a:schemeClr val="accent5">
                <a:satMod val="175000"/>
                <a:alpha val="40000"/>
              </a:schemeClr>
            </a:glow>
          </a:effectLst>
        </p:spPr>
      </p:pic>
      <p:sp>
        <p:nvSpPr>
          <p:cNvPr id="10" name="Rechteck 9"/>
          <p:cNvSpPr/>
          <p:nvPr/>
        </p:nvSpPr>
        <p:spPr>
          <a:xfrm>
            <a:off x="521909" y="181545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3108931" y="1816870"/>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418498" y="1542265"/>
            <a:ext cx="4488471" cy="253916"/>
          </a:xfrm>
          <a:prstGeom prst="rect">
            <a:avLst/>
          </a:prstGeom>
          <a:noFill/>
        </p:spPr>
        <p:txBody>
          <a:bodyPr wrap="square" rtlCol="0">
            <a:spAutoFit/>
          </a:bodyPr>
          <a:lstStyle/>
          <a:p>
            <a:r>
              <a:rPr lang="en-US" sz="1050" b="1" dirty="0" smtClean="0">
                <a:latin typeface="Raleway" panose="020B0604020202020204"/>
              </a:rPr>
              <a:t>Amyloid		                      </a:t>
            </a:r>
            <a:r>
              <a:rPr lang="en-US" sz="1050" b="1" dirty="0" err="1" smtClean="0">
                <a:latin typeface="Raleway" panose="020B0604020202020204"/>
              </a:rPr>
              <a:t>PTau</a:t>
            </a:r>
            <a:endParaRPr lang="en-US" sz="1050" b="1" dirty="0">
              <a:latin typeface="Raleway" panose="020B0604020202020204"/>
            </a:endParaRPr>
          </a:p>
        </p:txBody>
      </p:sp>
      <p:sp>
        <p:nvSpPr>
          <p:cNvPr id="13" name="Textfeld 12"/>
          <p:cNvSpPr txBox="1"/>
          <p:nvPr/>
        </p:nvSpPr>
        <p:spPr>
          <a:xfrm>
            <a:off x="557685" y="4140896"/>
            <a:ext cx="1738948" cy="553998"/>
          </a:xfrm>
          <a:prstGeom prst="rect">
            <a:avLst/>
          </a:prstGeom>
          <a:noFill/>
        </p:spPr>
        <p:txBody>
          <a:bodyPr wrap="square" rtlCol="0">
            <a:spAutoFit/>
          </a:bodyPr>
          <a:lstStyle/>
          <a:p>
            <a:r>
              <a:rPr lang="en-US" sz="1000" dirty="0" smtClean="0">
                <a:latin typeface="Raleway" panose="020B0604020202020204"/>
              </a:rPr>
              <a:t>n = 479</a:t>
            </a:r>
          </a:p>
          <a:p>
            <a:r>
              <a:rPr lang="en-US" sz="1000" dirty="0">
                <a:latin typeface="Raleway" panose="020B0604020202020204"/>
              </a:rPr>
              <a:t>ρ </a:t>
            </a:r>
            <a:r>
              <a:rPr lang="en-US" sz="1000" dirty="0" smtClean="0">
                <a:latin typeface="Raleway" panose="020B0604020202020204"/>
              </a:rPr>
              <a:t>= -0.319**</a:t>
            </a:r>
          </a:p>
          <a:p>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-0.273**</a:t>
            </a:r>
            <a:endParaRPr lang="en-US" sz="1000" baseline="-25000" dirty="0">
              <a:latin typeface="Raleway" panose="020B0604020202020204"/>
            </a:endParaRPr>
          </a:p>
        </p:txBody>
      </p:sp>
      <p:sp>
        <p:nvSpPr>
          <p:cNvPr id="15" name="Rechteck 14"/>
          <p:cNvSpPr/>
          <p:nvPr/>
        </p:nvSpPr>
        <p:spPr>
          <a:xfrm>
            <a:off x="6552672" y="1837483"/>
            <a:ext cx="2514600" cy="2299353"/>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feld 17"/>
          <p:cNvSpPr txBox="1"/>
          <p:nvPr/>
        </p:nvSpPr>
        <p:spPr>
          <a:xfrm>
            <a:off x="6449362" y="1567999"/>
            <a:ext cx="4488471" cy="253916"/>
          </a:xfrm>
          <a:prstGeom prst="rect">
            <a:avLst/>
          </a:prstGeom>
          <a:noFill/>
        </p:spPr>
        <p:txBody>
          <a:bodyPr wrap="square" rtlCol="0">
            <a:spAutoFit/>
          </a:bodyPr>
          <a:lstStyle/>
          <a:p>
            <a:r>
              <a:rPr lang="en-US" sz="1050" b="1" dirty="0" smtClean="0">
                <a:latin typeface="Raleway" panose="020B0604020202020204"/>
              </a:rPr>
              <a:t>Amyloid		                      	Tau/</a:t>
            </a:r>
            <a:r>
              <a:rPr lang="en-US" sz="1050" b="1" dirty="0" err="1" smtClean="0">
                <a:latin typeface="Raleway" panose="020B0604020202020204"/>
              </a:rPr>
              <a:t>PTau</a:t>
            </a:r>
            <a:endParaRPr lang="en-US" sz="1050" b="1" dirty="0">
              <a:latin typeface="Raleway" panose="020B0604020202020204"/>
            </a:endParaRPr>
          </a:p>
        </p:txBody>
      </p:sp>
      <p:sp>
        <p:nvSpPr>
          <p:cNvPr id="20" name="Textfeld 19"/>
          <p:cNvSpPr txBox="1"/>
          <p:nvPr/>
        </p:nvSpPr>
        <p:spPr>
          <a:xfrm>
            <a:off x="6579092" y="4117649"/>
            <a:ext cx="1738948" cy="553998"/>
          </a:xfrm>
          <a:prstGeom prst="rect">
            <a:avLst/>
          </a:prstGeom>
          <a:noFill/>
        </p:spPr>
        <p:txBody>
          <a:bodyPr wrap="square" rtlCol="0">
            <a:spAutoFit/>
          </a:bodyPr>
          <a:lstStyle/>
          <a:p>
            <a:r>
              <a:rPr lang="en-US" sz="1000" dirty="0">
                <a:latin typeface="Raleway" panose="020B0604020202020204"/>
              </a:rPr>
              <a:t>n = 479</a:t>
            </a:r>
          </a:p>
          <a:p>
            <a:r>
              <a:rPr lang="en-US" sz="1000" dirty="0">
                <a:latin typeface="Raleway" panose="020B0604020202020204"/>
              </a:rPr>
              <a:t>ρ = -0.222**</a:t>
            </a:r>
          </a:p>
          <a:p>
            <a:r>
              <a:rPr lang="en-US" sz="1000" dirty="0" err="1">
                <a:latin typeface="Raleway" panose="020B0604020202020204"/>
              </a:rPr>
              <a:t>ρ</a:t>
            </a:r>
            <a:r>
              <a:rPr lang="en-US" sz="1000" baseline="-25000" dirty="0" err="1">
                <a:latin typeface="Raleway" panose="020B0604020202020204"/>
              </a:rPr>
              <a:t>partial</a:t>
            </a:r>
            <a:r>
              <a:rPr lang="en-US" sz="1000" dirty="0">
                <a:latin typeface="Raleway" panose="020B0604020202020204"/>
              </a:rPr>
              <a:t> = -0.224**</a:t>
            </a:r>
          </a:p>
        </p:txBody>
      </p:sp>
      <p:pic>
        <p:nvPicPr>
          <p:cNvPr id="2" name="Grafik 1"/>
          <p:cNvPicPr>
            <a:picLocks noChangeAspect="1"/>
          </p:cNvPicPr>
          <p:nvPr/>
        </p:nvPicPr>
        <p:blipFill rotWithShape="1">
          <a:blip r:embed="rId5" cstate="print">
            <a:extLst>
              <a:ext uri="{28A0092B-C50C-407E-A947-70E740481C1C}">
                <a14:useLocalDpi xmlns:a14="http://schemas.microsoft.com/office/drawing/2010/main" val="0"/>
              </a:ext>
            </a:extLst>
          </a:blip>
          <a:srcRect t="5491" r="29380"/>
          <a:stretch/>
        </p:blipFill>
        <p:spPr>
          <a:xfrm>
            <a:off x="6592159" y="1852132"/>
            <a:ext cx="2288173" cy="2300272"/>
          </a:xfrm>
          <a:prstGeom prst="rect">
            <a:avLst/>
          </a:prstGeom>
        </p:spPr>
      </p:pic>
      <p:sp>
        <p:nvSpPr>
          <p:cNvPr id="21" name="Rechteck 20"/>
          <p:cNvSpPr/>
          <p:nvPr/>
        </p:nvSpPr>
        <p:spPr>
          <a:xfrm>
            <a:off x="8599856" y="2109179"/>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izieren 21"/>
          <p:cNvSpPr/>
          <p:nvPr/>
        </p:nvSpPr>
        <p:spPr>
          <a:xfrm>
            <a:off x="9497434" y="1837483"/>
            <a:ext cx="1924493" cy="2369434"/>
          </a:xfrm>
          <a:prstGeom prst="mathMultiply">
            <a:avLst>
              <a:gd name="adj1" fmla="val 80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6" cstate="print">
            <a:extLst>
              <a:ext uri="{28A0092B-C50C-407E-A947-70E740481C1C}">
                <a14:useLocalDpi xmlns:a14="http://schemas.microsoft.com/office/drawing/2010/main" val="0"/>
              </a:ext>
            </a:extLst>
          </a:blip>
          <a:srcRect t="5788" r="27503"/>
          <a:stretch/>
        </p:blipFill>
        <p:spPr>
          <a:xfrm>
            <a:off x="548860" y="1852132"/>
            <a:ext cx="2275007" cy="2275719"/>
          </a:xfrm>
          <a:prstGeom prst="rect">
            <a:avLst/>
          </a:prstGeom>
        </p:spPr>
      </p:pic>
      <p:sp>
        <p:nvSpPr>
          <p:cNvPr id="24" name="Rechteck 23"/>
          <p:cNvSpPr/>
          <p:nvPr/>
        </p:nvSpPr>
        <p:spPr>
          <a:xfrm>
            <a:off x="2484023" y="2009540"/>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7" cstate="print">
            <a:extLst>
              <a:ext uri="{28A0092B-C50C-407E-A947-70E740481C1C}">
                <a14:useLocalDpi xmlns:a14="http://schemas.microsoft.com/office/drawing/2010/main" val="0"/>
              </a:ext>
            </a:extLst>
          </a:blip>
          <a:srcRect t="5696" r="28683"/>
          <a:stretch/>
        </p:blipFill>
        <p:spPr>
          <a:xfrm>
            <a:off x="3153942" y="1837343"/>
            <a:ext cx="2273284" cy="2277463"/>
          </a:xfrm>
          <a:prstGeom prst="rect">
            <a:avLst/>
          </a:prstGeom>
        </p:spPr>
      </p:pic>
      <p:sp>
        <p:nvSpPr>
          <p:cNvPr id="26" name="Textfeld 25"/>
          <p:cNvSpPr txBox="1"/>
          <p:nvPr/>
        </p:nvSpPr>
        <p:spPr>
          <a:xfrm>
            <a:off x="3889159" y="4117649"/>
            <a:ext cx="1738948" cy="553998"/>
          </a:xfrm>
          <a:prstGeom prst="rect">
            <a:avLst/>
          </a:prstGeom>
          <a:noFill/>
        </p:spPr>
        <p:txBody>
          <a:bodyPr wrap="square" rtlCol="0">
            <a:spAutoFit/>
          </a:bodyPr>
          <a:lstStyle/>
          <a:p>
            <a:pPr algn="r"/>
            <a:r>
              <a:rPr lang="en-US" sz="1000" dirty="0" smtClean="0">
                <a:latin typeface="Raleway" panose="020B0604020202020204"/>
              </a:rPr>
              <a:t>n = 479</a:t>
            </a:r>
          </a:p>
          <a:p>
            <a:pPr algn="r"/>
            <a:r>
              <a:rPr lang="en-US" sz="1000" dirty="0">
                <a:latin typeface="Raleway" panose="020B0604020202020204"/>
              </a:rPr>
              <a:t>ρ </a:t>
            </a:r>
            <a:r>
              <a:rPr lang="en-US" sz="1000" dirty="0" smtClean="0">
                <a:latin typeface="Raleway" panose="020B0604020202020204"/>
              </a:rPr>
              <a:t>= 0.147**</a:t>
            </a:r>
          </a:p>
          <a:p>
            <a:pPr algn="r"/>
            <a:r>
              <a:rPr lang="en-US" sz="1000" dirty="0" err="1" smtClean="0">
                <a:latin typeface="Raleway" panose="020B0604020202020204"/>
              </a:rPr>
              <a:t>ρ</a:t>
            </a:r>
            <a:r>
              <a:rPr lang="en-US" sz="1000" baseline="-25000" dirty="0" err="1" smtClean="0">
                <a:latin typeface="Raleway" panose="020B0604020202020204"/>
              </a:rPr>
              <a:t>partial</a:t>
            </a:r>
            <a:r>
              <a:rPr lang="en-US" sz="1000" baseline="-25000" dirty="0" smtClean="0">
                <a:latin typeface="Raleway" panose="020B0604020202020204"/>
              </a:rPr>
              <a:t> </a:t>
            </a:r>
            <a:r>
              <a:rPr lang="en-US" sz="1000" dirty="0" smtClean="0">
                <a:latin typeface="Raleway" panose="020B0604020202020204"/>
              </a:rPr>
              <a:t>= 0.139**</a:t>
            </a:r>
            <a:endParaRPr lang="en-US" sz="1000" baseline="-25000" dirty="0">
              <a:latin typeface="Raleway" panose="020B0604020202020204"/>
            </a:endParaRPr>
          </a:p>
        </p:txBody>
      </p:sp>
      <p:sp>
        <p:nvSpPr>
          <p:cNvPr id="30" name="Rechteck 29"/>
          <p:cNvSpPr/>
          <p:nvPr/>
        </p:nvSpPr>
        <p:spPr>
          <a:xfrm>
            <a:off x="5082359" y="2027565"/>
            <a:ext cx="389878" cy="382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96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3;p14"/>
          <p:cNvSpPr txBox="1">
            <a:spLocks/>
          </p:cNvSpPr>
          <p:nvPr/>
        </p:nvSpPr>
        <p:spPr>
          <a:xfrm>
            <a:off x="0" y="0"/>
            <a:ext cx="12191999" cy="6096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2133"/>
              </a:spcAft>
              <a:buClr>
                <a:srgbClr val="000000"/>
              </a:buClr>
              <a:buSzPts val="3000"/>
              <a:buFont typeface="Raleway"/>
              <a:buNone/>
              <a:tabLst/>
              <a:defRPr/>
            </a:pPr>
            <a:r>
              <a:rPr kumimoji="0" lang="en-US" sz="4800" b="1" i="0" u="none" strike="noStrike" kern="0" cap="none" spc="0" normalizeH="0" baseline="0" noProof="0" dirty="0" smtClean="0">
                <a:ln>
                  <a:noFill/>
                </a:ln>
                <a:solidFill>
                  <a:srgbClr val="F46524"/>
                </a:solidFill>
                <a:effectLst/>
                <a:uLnTx/>
                <a:uFillTx/>
                <a:latin typeface="Raleway"/>
                <a:sym typeface="Raleway"/>
              </a:rPr>
              <a:t>Nothing to disclose.</a:t>
            </a:r>
            <a:endParaRPr kumimoji="0" lang="en-US" sz="3200" b="1" i="0" u="none" strike="noStrike" kern="0" cap="none" spc="0" normalizeH="0" baseline="0" noProof="0" dirty="0">
              <a:ln>
                <a:noFill/>
              </a:ln>
              <a:solidFill>
                <a:srgbClr val="000000"/>
              </a:solidFill>
              <a:effectLst/>
              <a:uLnTx/>
              <a:uFillTx/>
              <a:latin typeface="Raleway"/>
              <a:sym typeface="Raleway"/>
            </a:endParaRPr>
          </a:p>
        </p:txBody>
      </p:sp>
    </p:spTree>
    <p:extLst>
      <p:ext uri="{BB962C8B-B14F-4D97-AF65-F5344CB8AC3E}">
        <p14:creationId xmlns:p14="http://schemas.microsoft.com/office/powerpoint/2010/main" val="41026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555171" y="6280095"/>
            <a:ext cx="8392886" cy="577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381000" y="357718"/>
            <a:ext cx="10972126" cy="1054100"/>
          </a:xfrm>
        </p:spPr>
        <p:txBody>
          <a:bodyPr/>
          <a:lstStyle/>
          <a:p>
            <a:r>
              <a:rPr lang="en-US" sz="2800" dirty="0" smtClean="0"/>
              <a:t>Higher BPAD predicts conversion to Alzheimer’s disease in MCI</a:t>
            </a:r>
            <a:endParaRPr lang="en-US" sz="2800" dirty="0"/>
          </a:p>
        </p:txBody>
      </p:sp>
      <p:sp>
        <p:nvSpPr>
          <p:cNvPr id="41" name="Textfeld 40"/>
          <p:cNvSpPr txBox="1"/>
          <p:nvPr/>
        </p:nvSpPr>
        <p:spPr>
          <a:xfrm>
            <a:off x="711926" y="6280094"/>
            <a:ext cx="10641200" cy="600164"/>
          </a:xfrm>
          <a:prstGeom prst="rect">
            <a:avLst/>
          </a:prstGeom>
          <a:noFill/>
        </p:spPr>
        <p:txBody>
          <a:bodyPr wrap="square" rtlCol="0">
            <a:spAutoFit/>
          </a:bodyPr>
          <a:lstStyle/>
          <a:p>
            <a:pPr algn="just"/>
            <a:r>
              <a:rPr lang="en-US" sz="1100" b="1" dirty="0" smtClean="0"/>
              <a:t>Figure 3. BPAD and Age by Risk of Disease Progression in MCI. </a:t>
            </a:r>
            <a:r>
              <a:rPr lang="en-US" sz="1100" dirty="0" smtClean="0"/>
              <a:t>Results from logistic regression to predict an AD diagnosis after 24 months: (A) Odds to develop AD within 24 months increase by 36% per one </a:t>
            </a:r>
            <a:r>
              <a:rPr lang="en-US" sz="1100" dirty="0"/>
              <a:t>year </a:t>
            </a:r>
            <a:r>
              <a:rPr lang="en-US" sz="1100" dirty="0" smtClean="0"/>
              <a:t>FDG-PET-derived BPAD. Age also significantly predicts disease progression. (B) </a:t>
            </a:r>
            <a:r>
              <a:rPr lang="en-US" sz="1100" dirty="0"/>
              <a:t>Odds to develop AD within 24 months increase by 4</a:t>
            </a:r>
            <a:r>
              <a:rPr lang="en-US" sz="1100" dirty="0" smtClean="0"/>
              <a:t>6</a:t>
            </a:r>
            <a:r>
              <a:rPr lang="en-US" sz="1100" dirty="0"/>
              <a:t>% per one year </a:t>
            </a:r>
            <a:r>
              <a:rPr lang="en-US" sz="1100" dirty="0" smtClean="0"/>
              <a:t>MRI-derived </a:t>
            </a:r>
            <a:r>
              <a:rPr lang="en-US" sz="1100" dirty="0"/>
              <a:t>BPAD. </a:t>
            </a:r>
          </a:p>
        </p:txBody>
      </p:sp>
      <p:pic>
        <p:nvPicPr>
          <p:cNvPr id="8" name="Grafik 7"/>
          <p:cNvPicPr>
            <a:picLocks noChangeAspect="1"/>
          </p:cNvPicPr>
          <p:nvPr/>
        </p:nvPicPr>
        <p:blipFill rotWithShape="1">
          <a:blip r:embed="rId3" cstate="print">
            <a:extLst>
              <a:ext uri="{28A0092B-C50C-407E-A947-70E740481C1C}">
                <a14:useLocalDpi xmlns:a14="http://schemas.microsoft.com/office/drawing/2010/main" val="0"/>
              </a:ext>
            </a:extLst>
          </a:blip>
          <a:srcRect l="3393" t="12699" r="5268" b="15873"/>
          <a:stretch/>
        </p:blipFill>
        <p:spPr>
          <a:xfrm>
            <a:off x="812825" y="1643597"/>
            <a:ext cx="10540301" cy="4636497"/>
          </a:xfrm>
          <a:prstGeom prst="rect">
            <a:avLst/>
          </a:prstGeom>
          <a:ln>
            <a:solidFill>
              <a:schemeClr val="tx1"/>
            </a:solidFill>
          </a:ln>
        </p:spPr>
      </p:pic>
    </p:spTree>
    <p:extLst>
      <p:ext uri="{BB962C8B-B14F-4D97-AF65-F5344CB8AC3E}">
        <p14:creationId xmlns:p14="http://schemas.microsoft.com/office/powerpoint/2010/main" val="40250283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p:cNvSpPr/>
          <p:nvPr/>
        </p:nvSpPr>
        <p:spPr>
          <a:xfrm>
            <a:off x="555171" y="6280095"/>
            <a:ext cx="8392886" cy="577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p:txBody>
          <a:bodyPr/>
          <a:lstStyle/>
          <a:p>
            <a:r>
              <a:rPr lang="en-US" dirty="0" smtClean="0"/>
              <a:t>And the winner is…</a:t>
            </a:r>
            <a:endParaRPr lang="en-US" dirty="0"/>
          </a:p>
        </p:txBody>
      </p:sp>
      <p:sp>
        <p:nvSpPr>
          <p:cNvPr id="10" name="Ellipse 9"/>
          <p:cNvSpPr/>
          <p:nvPr/>
        </p:nvSpPr>
        <p:spPr>
          <a:xfrm>
            <a:off x="775704" y="2799198"/>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CN</a:t>
            </a:r>
            <a:endParaRPr lang="en-US" dirty="0"/>
          </a:p>
        </p:txBody>
      </p:sp>
      <p:sp>
        <p:nvSpPr>
          <p:cNvPr id="11" name="Ellipse 10"/>
          <p:cNvSpPr/>
          <p:nvPr/>
        </p:nvSpPr>
        <p:spPr>
          <a:xfrm>
            <a:off x="775704" y="4526820"/>
            <a:ext cx="914400" cy="914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MCI</a:t>
            </a:r>
            <a:endParaRPr lang="en-US" dirty="0"/>
          </a:p>
        </p:txBody>
      </p:sp>
      <p:sp>
        <p:nvSpPr>
          <p:cNvPr id="12" name="Rechteck 11"/>
          <p:cNvSpPr/>
          <p:nvPr/>
        </p:nvSpPr>
        <p:spPr>
          <a:xfrm>
            <a:off x="1989823" y="2488896"/>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Cognitive Performance</a:t>
            </a:r>
            <a:endParaRPr lang="en-US" sz="1200" b="1" dirty="0">
              <a:solidFill>
                <a:schemeClr val="tx1"/>
              </a:solidFill>
              <a:latin typeface="Raleway" panose="020B0604020202020204"/>
            </a:endParaRPr>
          </a:p>
        </p:txBody>
      </p:sp>
      <p:sp>
        <p:nvSpPr>
          <p:cNvPr id="13" name="Rechteck 12"/>
          <p:cNvSpPr/>
          <p:nvPr/>
        </p:nvSpPr>
        <p:spPr>
          <a:xfrm>
            <a:off x="4060605" y="2488896"/>
            <a:ext cx="2101159" cy="34036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AD Neuropathology</a:t>
            </a:r>
            <a:endParaRPr lang="en-US" sz="1200" b="1" dirty="0">
              <a:solidFill>
                <a:schemeClr val="tx1"/>
              </a:solidFill>
              <a:latin typeface="Raleway" panose="020B0604020202020204"/>
            </a:endParaRPr>
          </a:p>
        </p:txBody>
      </p:sp>
      <p:sp>
        <p:nvSpPr>
          <p:cNvPr id="14" name="Rechteck 13"/>
          <p:cNvSpPr/>
          <p:nvPr/>
        </p:nvSpPr>
        <p:spPr>
          <a:xfrm>
            <a:off x="6150079" y="2488896"/>
            <a:ext cx="2101159" cy="3403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smtClean="0">
                <a:solidFill>
                  <a:schemeClr val="tx1"/>
                </a:solidFill>
                <a:latin typeface="Raleway" panose="020B0604020202020204"/>
              </a:rPr>
              <a:t>Disease Progression</a:t>
            </a:r>
            <a:endParaRPr lang="en-US" sz="1200" b="1" dirty="0">
              <a:solidFill>
                <a:schemeClr val="tx1"/>
              </a:solidFill>
              <a:latin typeface="Raleway" panose="020B0604020202020204"/>
            </a:endParaRPr>
          </a:p>
        </p:txBody>
      </p:sp>
      <p:sp>
        <p:nvSpPr>
          <p:cNvPr id="16" name="Ellipse 15"/>
          <p:cNvSpPr/>
          <p:nvPr/>
        </p:nvSpPr>
        <p:spPr>
          <a:xfrm>
            <a:off x="4677505" y="2859367"/>
            <a:ext cx="867358" cy="838466"/>
          </a:xfrm>
          <a:prstGeom prst="ellipse">
            <a:avLst/>
          </a:prstGeom>
          <a:blipFill rotWithShape="1">
            <a:blip r:embed="rId3">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Ellipse 16"/>
          <p:cNvSpPr/>
          <p:nvPr/>
        </p:nvSpPr>
        <p:spPr>
          <a:xfrm>
            <a:off x="6761699" y="2859367"/>
            <a:ext cx="867358" cy="838466"/>
          </a:xfrm>
          <a:prstGeom prst="ellipse">
            <a:avLst/>
          </a:prstGeom>
          <a:blipFill rotWithShape="1">
            <a:blip r:embed="rId3">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Textfeld 27"/>
          <p:cNvSpPr txBox="1"/>
          <p:nvPr/>
        </p:nvSpPr>
        <p:spPr>
          <a:xfrm>
            <a:off x="8365832" y="2752384"/>
            <a:ext cx="3357272" cy="3139321"/>
          </a:xfrm>
          <a:prstGeom prst="rect">
            <a:avLst/>
          </a:prstGeom>
          <a:noFill/>
        </p:spPr>
        <p:txBody>
          <a:bodyPr wrap="square" rtlCol="0">
            <a:spAutoFit/>
          </a:bodyPr>
          <a:lstStyle/>
          <a:p>
            <a:r>
              <a:rPr lang="en-US" b="1" dirty="0" smtClean="0">
                <a:latin typeface="Raleway" panose="020B0604020202020204"/>
              </a:rPr>
              <a:t>FDG-PET</a:t>
            </a:r>
            <a:r>
              <a:rPr lang="en-US" dirty="0" smtClean="0">
                <a:latin typeface="Raleway" panose="020B0604020202020204"/>
              </a:rPr>
              <a:t>-predicted age better captures </a:t>
            </a:r>
            <a:r>
              <a:rPr lang="en-US" b="1" dirty="0" smtClean="0">
                <a:solidFill>
                  <a:srgbClr val="F9C239"/>
                </a:solidFill>
                <a:latin typeface="Raleway" panose="020B0604020202020204"/>
              </a:rPr>
              <a:t>early disease-related neuropathology and risk</a:t>
            </a:r>
            <a:r>
              <a:rPr lang="en-US" b="1" dirty="0" smtClean="0">
                <a:latin typeface="Raleway" panose="020B0604020202020204"/>
              </a:rPr>
              <a:t>.</a:t>
            </a:r>
          </a:p>
          <a:p>
            <a:endParaRPr lang="en-US" dirty="0" smtClean="0">
              <a:latin typeface="Raleway" panose="020B0604020202020204"/>
            </a:endParaRPr>
          </a:p>
          <a:p>
            <a:endParaRPr lang="en-US" dirty="0" smtClean="0">
              <a:solidFill>
                <a:schemeClr val="accent5">
                  <a:lumMod val="75000"/>
                </a:schemeClr>
              </a:solidFill>
              <a:latin typeface="Raleway" panose="020B0604020202020204"/>
            </a:endParaRPr>
          </a:p>
          <a:p>
            <a:r>
              <a:rPr lang="en-US" b="1" dirty="0">
                <a:solidFill>
                  <a:schemeClr val="accent2">
                    <a:lumMod val="40000"/>
                    <a:lumOff val="60000"/>
                  </a:schemeClr>
                </a:solidFill>
                <a:latin typeface="Raleway" panose="020B0604020202020204"/>
              </a:rPr>
              <a:t>Onset of tau-related neurodegeneration and of objective cognitive decline </a:t>
            </a:r>
            <a:r>
              <a:rPr lang="en-US" dirty="0">
                <a:latin typeface="Raleway" panose="020B0604020202020204"/>
              </a:rPr>
              <a:t>is more strongly associated with signals of increasing brain age on </a:t>
            </a:r>
            <a:r>
              <a:rPr lang="en-US" b="1" dirty="0" smtClean="0">
                <a:latin typeface="Raleway" panose="020B0604020202020204"/>
              </a:rPr>
              <a:t>MRI.</a:t>
            </a:r>
            <a:endParaRPr lang="en-US" b="1" dirty="0">
              <a:latin typeface="Raleway" panose="020B0604020202020204"/>
            </a:endParaRPr>
          </a:p>
        </p:txBody>
      </p:sp>
      <p:grpSp>
        <p:nvGrpSpPr>
          <p:cNvPr id="4" name="Gruppieren 3"/>
          <p:cNvGrpSpPr/>
          <p:nvPr/>
        </p:nvGrpSpPr>
        <p:grpSpPr>
          <a:xfrm>
            <a:off x="2559106" y="4492415"/>
            <a:ext cx="879309" cy="851568"/>
            <a:chOff x="4378362" y="4668819"/>
            <a:chExt cx="2413959" cy="2189181"/>
          </a:xfrm>
        </p:grpSpPr>
        <p:sp>
          <p:nvSpPr>
            <p:cNvPr id="2"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fik 19"/>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23" name="Gruppieren 22"/>
          <p:cNvGrpSpPr/>
          <p:nvPr/>
        </p:nvGrpSpPr>
        <p:grpSpPr>
          <a:xfrm>
            <a:off x="4665554" y="4492415"/>
            <a:ext cx="879309" cy="851568"/>
            <a:chOff x="4378362" y="4668819"/>
            <a:chExt cx="2413959" cy="2189181"/>
          </a:xfrm>
        </p:grpSpPr>
        <p:sp>
          <p:nvSpPr>
            <p:cNvPr id="25"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fik 2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30" name="Gruppieren 29"/>
          <p:cNvGrpSpPr/>
          <p:nvPr/>
        </p:nvGrpSpPr>
        <p:grpSpPr>
          <a:xfrm>
            <a:off x="6276358" y="4491287"/>
            <a:ext cx="879309" cy="851568"/>
            <a:chOff x="4378362" y="4668819"/>
            <a:chExt cx="2413959" cy="2189181"/>
          </a:xfrm>
        </p:grpSpPr>
        <p:sp>
          <p:nvSpPr>
            <p:cNvPr id="32"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fik 3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grpSp>
        <p:nvGrpSpPr>
          <p:cNvPr id="36" name="Gruppieren 35"/>
          <p:cNvGrpSpPr/>
          <p:nvPr/>
        </p:nvGrpSpPr>
        <p:grpSpPr>
          <a:xfrm>
            <a:off x="2559115" y="2842469"/>
            <a:ext cx="879309" cy="851568"/>
            <a:chOff x="4378362" y="4668819"/>
            <a:chExt cx="2413959" cy="2189181"/>
          </a:xfrm>
        </p:grpSpPr>
        <p:sp>
          <p:nvSpPr>
            <p:cNvPr id="37" name="Rechteck 1"/>
            <p:cNvSpPr/>
            <p:nvPr/>
          </p:nvSpPr>
          <p:spPr>
            <a:xfrm>
              <a:off x="4378362" y="4668819"/>
              <a:ext cx="2413959" cy="2189181"/>
            </a:xfrm>
            <a:prstGeom prst="ellipse">
              <a:avLst/>
            </a:prstGeom>
            <a:solidFill>
              <a:srgbClr val="001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fik 3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80596" y="4828638"/>
              <a:ext cx="1609445" cy="1863744"/>
            </a:xfrm>
            <a:prstGeom prst="ellipse">
              <a:avLst/>
            </a:prstGeom>
            <a:ln>
              <a:noFill/>
            </a:ln>
          </p:spPr>
        </p:pic>
      </p:grpSp>
      <p:sp>
        <p:nvSpPr>
          <p:cNvPr id="26" name="Textfeld 25"/>
          <p:cNvSpPr txBox="1"/>
          <p:nvPr/>
        </p:nvSpPr>
        <p:spPr>
          <a:xfrm>
            <a:off x="1894146" y="1874727"/>
            <a:ext cx="9036123" cy="369332"/>
          </a:xfrm>
          <a:prstGeom prst="rect">
            <a:avLst/>
          </a:prstGeom>
          <a:noFill/>
        </p:spPr>
        <p:txBody>
          <a:bodyPr wrap="square" rtlCol="0">
            <a:spAutoFit/>
          </a:bodyPr>
          <a:lstStyle/>
          <a:p>
            <a:r>
              <a:rPr lang="en-US" b="1" dirty="0" smtClean="0">
                <a:latin typeface="Raleway" panose="020B0604020202020204"/>
              </a:rPr>
              <a:t>Brain age can be predicted comparably well from FDG-PET or MRI, but…</a:t>
            </a:r>
            <a:endParaRPr lang="en-US" b="1" dirty="0">
              <a:latin typeface="Raleway" panose="020B0604020202020204"/>
            </a:endParaRPr>
          </a:p>
        </p:txBody>
      </p:sp>
      <p:sp>
        <p:nvSpPr>
          <p:cNvPr id="24" name="Ellipse 23"/>
          <p:cNvSpPr/>
          <p:nvPr/>
        </p:nvSpPr>
        <p:spPr>
          <a:xfrm>
            <a:off x="7269773" y="4491287"/>
            <a:ext cx="867358" cy="838466"/>
          </a:xfrm>
          <a:prstGeom prst="ellipse">
            <a:avLst/>
          </a:prstGeom>
          <a:blipFill rotWithShape="1">
            <a:blip r:embed="rId3">
              <a:duotone>
                <a:schemeClr val="accent6">
                  <a:shade val="45000"/>
                  <a:satMod val="135000"/>
                </a:schemeClr>
                <a:prstClr val="white"/>
              </a:duotone>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Textfeld 26"/>
          <p:cNvSpPr txBox="1"/>
          <p:nvPr/>
        </p:nvSpPr>
        <p:spPr>
          <a:xfrm>
            <a:off x="775704" y="6038828"/>
            <a:ext cx="10947400" cy="646331"/>
          </a:xfrm>
          <a:prstGeom prst="rect">
            <a:avLst/>
          </a:prstGeom>
          <a:noFill/>
        </p:spPr>
        <p:txBody>
          <a:bodyPr wrap="square" rtlCol="0">
            <a:spAutoFit/>
          </a:bodyPr>
          <a:lstStyle/>
          <a:p>
            <a:r>
              <a:rPr lang="en-US" b="1" dirty="0" smtClean="0">
                <a:latin typeface="Raleway" panose="020B0604020202020204"/>
              </a:rPr>
              <a:t>First study to compare FDG-PET- and MRI-predicted brain age </a:t>
            </a:r>
          </a:p>
          <a:p>
            <a:r>
              <a:rPr lang="en-US" b="1" dirty="0" smtClean="0">
                <a:latin typeface="Raleway" panose="020B0604020202020204"/>
              </a:rPr>
              <a:t>First study to acknowledge the benefit of making the decision on modality based on disease stage</a:t>
            </a:r>
            <a:endParaRPr lang="en-US" b="1" dirty="0">
              <a:latin typeface="Raleway" panose="020B0604020202020204"/>
            </a:endParaRPr>
          </a:p>
        </p:txBody>
      </p:sp>
    </p:spTree>
    <p:extLst>
      <p:ext uri="{BB962C8B-B14F-4D97-AF65-F5344CB8AC3E}">
        <p14:creationId xmlns:p14="http://schemas.microsoft.com/office/powerpoint/2010/main" val="53606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8"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uppieren 65"/>
          <p:cNvGrpSpPr/>
          <p:nvPr/>
        </p:nvGrpSpPr>
        <p:grpSpPr>
          <a:xfrm>
            <a:off x="76381" y="994443"/>
            <a:ext cx="8451327" cy="5351929"/>
            <a:chOff x="76381" y="994443"/>
            <a:chExt cx="8451327" cy="5351929"/>
          </a:xfrm>
        </p:grpSpPr>
        <p:grpSp>
          <p:nvGrpSpPr>
            <p:cNvPr id="2" name="Gruppieren 1"/>
            <p:cNvGrpSpPr/>
            <p:nvPr/>
          </p:nvGrpSpPr>
          <p:grpSpPr>
            <a:xfrm>
              <a:off x="76381" y="994443"/>
              <a:ext cx="8451327" cy="5351929"/>
              <a:chOff x="415158" y="43025"/>
              <a:chExt cx="11009434" cy="6771950"/>
            </a:xfrm>
          </p:grpSpPr>
          <p:sp>
            <p:nvSpPr>
              <p:cNvPr id="54" name="Rechteck 53"/>
              <p:cNvSpPr/>
              <p:nvPr/>
            </p:nvSpPr>
            <p:spPr>
              <a:xfrm>
                <a:off x="6587858" y="4045852"/>
                <a:ext cx="1560620" cy="1267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Left Bracket 35"/>
              <p:cNvSpPr/>
              <p:nvPr/>
            </p:nvSpPr>
            <p:spPr bwMode="auto">
              <a:xfrm rot="10800000">
                <a:off x="11084249" y="278304"/>
                <a:ext cx="340343" cy="6209529"/>
              </a:xfrm>
              <a:prstGeom prst="leftBracket">
                <a:avLst>
                  <a:gd name="adj" fmla="val 8333"/>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endParaRPr lang="de-DE" dirty="0"/>
              </a:p>
            </p:txBody>
          </p:sp>
          <p:sp>
            <p:nvSpPr>
              <p:cNvPr id="9" name="Rectangle 7"/>
              <p:cNvSpPr/>
              <p:nvPr/>
            </p:nvSpPr>
            <p:spPr bwMode="auto">
              <a:xfrm>
                <a:off x="9936070" y="6234266"/>
                <a:ext cx="1163430" cy="580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de-DE" dirty="0"/>
              </a:p>
            </p:txBody>
          </p:sp>
          <p:sp>
            <p:nvSpPr>
              <p:cNvPr id="10" name="Left Bracket 2"/>
              <p:cNvSpPr/>
              <p:nvPr/>
            </p:nvSpPr>
            <p:spPr bwMode="auto">
              <a:xfrm>
                <a:off x="1572341" y="278303"/>
                <a:ext cx="340343" cy="6209531"/>
              </a:xfrm>
              <a:prstGeom prst="leftBracket">
                <a:avLst>
                  <a:gd name="adj" fmla="val 8333"/>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endParaRPr lang="de-DE" dirty="0"/>
              </a:p>
            </p:txBody>
          </p:sp>
          <p:sp>
            <p:nvSpPr>
              <p:cNvPr id="11" name="Rectangle 5"/>
              <p:cNvSpPr/>
              <p:nvPr/>
            </p:nvSpPr>
            <p:spPr bwMode="auto">
              <a:xfrm>
                <a:off x="1774992" y="6247935"/>
                <a:ext cx="1302014" cy="465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endParaRPr lang="de-DE" dirty="0"/>
              </a:p>
            </p:txBody>
          </p:sp>
          <p:grpSp>
            <p:nvGrpSpPr>
              <p:cNvPr id="12" name="Group 17"/>
              <p:cNvGrpSpPr/>
              <p:nvPr/>
            </p:nvGrpSpPr>
            <p:grpSpPr bwMode="auto">
              <a:xfrm>
                <a:off x="5520957" y="1484812"/>
                <a:ext cx="2605771" cy="1231848"/>
                <a:chOff x="5338464" y="1507677"/>
                <a:chExt cx="2605771" cy="1231848"/>
              </a:xfrm>
            </p:grpSpPr>
            <p:pic>
              <p:nvPicPr>
                <p:cNvPr id="51" name="Picture 3" descr="A person wearing glasses and smiling at the camera&#10;&#10;Description automatically generated"/>
                <p:cNvPicPr>
                  <a:picLocks noChangeAspect="1"/>
                </p:cNvPicPr>
                <p:nvPr/>
              </p:nvPicPr>
              <p:blipFill>
                <a:blip r:embed="rId3"/>
                <a:srcRect l="6875" r="18376" b="1"/>
                <a:stretch/>
              </p:blipFill>
              <p:spPr bwMode="auto">
                <a:xfrm>
                  <a:off x="6712387" y="1507677"/>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52" name="TextBox 6"/>
                <p:cNvSpPr txBox="1"/>
                <p:nvPr/>
              </p:nvSpPr>
              <p:spPr bwMode="auto">
                <a:xfrm>
                  <a:off x="5338464" y="1871016"/>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Dr. Merle Hönig</a:t>
                  </a:r>
                  <a:endParaRPr sz="1600" dirty="0"/>
                </a:p>
                <a:p>
                  <a:pPr algn="ctr">
                    <a:defRPr/>
                  </a:pPr>
                  <a:r>
                    <a:rPr lang="de-DE" sz="1000" dirty="0">
                      <a:solidFill>
                        <a:schemeClr val="bg1"/>
                      </a:solidFill>
                    </a:rPr>
                    <a:t>(</a:t>
                  </a:r>
                  <a:r>
                    <a:rPr lang="de-DE" sz="1000" dirty="0" err="1">
                      <a:solidFill>
                        <a:schemeClr val="bg1"/>
                      </a:solidFill>
                    </a:rPr>
                    <a:t>PostDoc</a:t>
                  </a:r>
                  <a:r>
                    <a:rPr lang="de-DE" sz="1000" dirty="0">
                      <a:solidFill>
                        <a:schemeClr val="bg1"/>
                      </a:solidFill>
                    </a:rPr>
                    <a:t>)</a:t>
                  </a:r>
                  <a:endParaRPr sz="1000" dirty="0">
                    <a:solidFill>
                      <a:schemeClr val="bg1"/>
                    </a:solidFill>
                  </a:endParaRPr>
                </a:p>
              </p:txBody>
            </p:sp>
          </p:grpSp>
          <p:grpSp>
            <p:nvGrpSpPr>
              <p:cNvPr id="13" name="Group 19"/>
              <p:cNvGrpSpPr/>
              <p:nvPr/>
            </p:nvGrpSpPr>
            <p:grpSpPr bwMode="auto">
              <a:xfrm>
                <a:off x="5520957" y="191243"/>
                <a:ext cx="2605771" cy="1231848"/>
                <a:chOff x="5338464" y="194605"/>
                <a:chExt cx="2605771" cy="1231848"/>
              </a:xfrm>
            </p:grpSpPr>
            <p:pic>
              <p:nvPicPr>
                <p:cNvPr id="49" name="Picture 8" descr="A person wearing a suit and tie smiling at the camera&#10;&#10;Description automatically generated"/>
                <p:cNvPicPr>
                  <a:picLocks noChangeAspect="1"/>
                </p:cNvPicPr>
                <p:nvPr/>
              </p:nvPicPr>
              <p:blipFill>
                <a:blip r:embed="rId4"/>
                <a:srcRect t="5250" r="1" b="28251"/>
                <a:stretch/>
              </p:blipFill>
              <p:spPr bwMode="auto">
                <a:xfrm>
                  <a:off x="6712387" y="194605"/>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50" name="TextBox 11"/>
                <p:cNvSpPr txBox="1"/>
                <p:nvPr/>
              </p:nvSpPr>
              <p:spPr bwMode="auto">
                <a:xfrm>
                  <a:off x="5338464" y="656165"/>
                  <a:ext cx="1517031" cy="560128"/>
                </a:xfrm>
                <a:prstGeom prst="roundRect">
                  <a:avLst>
                    <a:gd name="adj" fmla="val 16667"/>
                  </a:avLst>
                </a:prstGeom>
                <a:solidFill>
                  <a:srgbClr val="002060"/>
                </a:solidFill>
                <a:ln>
                  <a:solidFill>
                    <a:srgbClr val="002060"/>
                  </a:solidFill>
                </a:ln>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Dr. Gérard Bischof</a:t>
                  </a:r>
                  <a:endParaRPr sz="1600" dirty="0"/>
                </a:p>
                <a:p>
                  <a:pPr algn="ctr">
                    <a:defRPr/>
                  </a:pPr>
                  <a:r>
                    <a:rPr lang="de-DE" sz="1000" dirty="0">
                      <a:solidFill>
                        <a:schemeClr val="bg1"/>
                      </a:solidFill>
                    </a:rPr>
                    <a:t>(</a:t>
                  </a:r>
                  <a:r>
                    <a:rPr lang="de-DE" sz="1000" dirty="0" err="1">
                      <a:solidFill>
                        <a:schemeClr val="bg1"/>
                      </a:solidFill>
                    </a:rPr>
                    <a:t>PostDoc</a:t>
                  </a:r>
                  <a:r>
                    <a:rPr lang="de-DE" sz="1000" dirty="0">
                      <a:solidFill>
                        <a:schemeClr val="bg1"/>
                      </a:solidFill>
                    </a:rPr>
                    <a:t>)</a:t>
                  </a:r>
                  <a:endParaRPr sz="1000" dirty="0">
                    <a:solidFill>
                      <a:schemeClr val="bg1"/>
                    </a:solidFill>
                  </a:endParaRPr>
                </a:p>
              </p:txBody>
            </p:sp>
          </p:grpSp>
          <p:grpSp>
            <p:nvGrpSpPr>
              <p:cNvPr id="14" name="Group 22"/>
              <p:cNvGrpSpPr/>
              <p:nvPr/>
            </p:nvGrpSpPr>
            <p:grpSpPr bwMode="auto">
              <a:xfrm>
                <a:off x="8136167" y="882654"/>
                <a:ext cx="2970790" cy="1231848"/>
                <a:chOff x="7953674" y="886016"/>
                <a:chExt cx="2970790" cy="1231848"/>
              </a:xfrm>
            </p:grpSpPr>
            <p:pic>
              <p:nvPicPr>
                <p:cNvPr id="47" name="Picture 13" descr="A person smiling for the camera&#10;&#10;Description automatically generated"/>
                <p:cNvPicPr>
                  <a:picLocks noChangeAspect="1"/>
                </p:cNvPicPr>
                <p:nvPr/>
              </p:nvPicPr>
              <p:blipFill>
                <a:blip r:embed="rId5"/>
                <a:srcRect t="10375" b="14625"/>
                <a:stretch/>
              </p:blipFill>
              <p:spPr bwMode="auto">
                <a:xfrm>
                  <a:off x="7953674" y="886016"/>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48" name="TextBox 16"/>
                <p:cNvSpPr txBox="1"/>
                <p:nvPr/>
              </p:nvSpPr>
              <p:spPr bwMode="auto">
                <a:xfrm>
                  <a:off x="9063295" y="1267109"/>
                  <a:ext cx="1861169"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Dr. Kathrin Giehl</a:t>
                  </a:r>
                  <a:endParaRPr sz="1600"/>
                </a:p>
                <a:p>
                  <a:pPr algn="ctr">
                    <a:defRPr/>
                  </a:pPr>
                  <a:r>
                    <a:rPr lang="de-DE" sz="1000">
                      <a:solidFill>
                        <a:schemeClr val="bg1"/>
                      </a:solidFill>
                    </a:rPr>
                    <a:t>(Study coordinator)</a:t>
                  </a:r>
                  <a:endParaRPr sz="1600"/>
                </a:p>
              </p:txBody>
            </p:sp>
          </p:grpSp>
          <p:grpSp>
            <p:nvGrpSpPr>
              <p:cNvPr id="15" name="Group 29"/>
              <p:cNvGrpSpPr/>
              <p:nvPr/>
            </p:nvGrpSpPr>
            <p:grpSpPr bwMode="auto">
              <a:xfrm>
                <a:off x="8136167" y="2187077"/>
                <a:ext cx="2970790" cy="1231848"/>
                <a:chOff x="7953674" y="2174656"/>
                <a:chExt cx="2970790" cy="1231848"/>
              </a:xfrm>
            </p:grpSpPr>
            <p:pic>
              <p:nvPicPr>
                <p:cNvPr id="45" name="Picture 18" descr="A person smiling for the camera&#10;&#10;Description automatically generated"/>
                <p:cNvPicPr>
                  <a:picLocks noChangeAspect="1"/>
                </p:cNvPicPr>
                <p:nvPr/>
              </p:nvPicPr>
              <p:blipFill>
                <a:blip r:embed="rId6"/>
                <a:srcRect t="6250" r="1" b="27251"/>
                <a:stretch/>
              </p:blipFill>
              <p:spPr bwMode="auto">
                <a:xfrm>
                  <a:off x="7953674" y="2174656"/>
                  <a:ext cx="1231848" cy="1231848"/>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3175">
                  <a:solidFill>
                    <a:schemeClr val="tx1"/>
                  </a:solidFill>
                </a:ln>
              </p:spPr>
            </p:pic>
            <p:sp>
              <p:nvSpPr>
                <p:cNvPr id="46" name="TextBox 21"/>
                <p:cNvSpPr txBox="1"/>
                <p:nvPr/>
              </p:nvSpPr>
              <p:spPr bwMode="auto">
                <a:xfrm>
                  <a:off x="9063295" y="2565443"/>
                  <a:ext cx="1861169"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Dr. Hendrik Theis</a:t>
                  </a:r>
                  <a:endParaRPr sz="1600"/>
                </a:p>
                <a:p>
                  <a:pPr algn="ctr">
                    <a:defRPr/>
                  </a:pPr>
                  <a:r>
                    <a:rPr lang="de-DE" sz="1000">
                      <a:solidFill>
                        <a:schemeClr val="bg1"/>
                      </a:solidFill>
                    </a:rPr>
                    <a:t>(MD)</a:t>
                  </a:r>
                  <a:endParaRPr sz="1000">
                    <a:solidFill>
                      <a:schemeClr val="bg1"/>
                    </a:solidFill>
                  </a:endParaRPr>
                </a:p>
              </p:txBody>
            </p:sp>
          </p:grpSp>
          <p:pic>
            <p:nvPicPr>
              <p:cNvPr id="43" name="Picture 26"/>
              <p:cNvPicPr/>
              <p:nvPr/>
            </p:nvPicPr>
            <p:blipFill>
              <a:blip r:embed="rId7"/>
              <a:srcRect b="17986"/>
              <a:stretch/>
            </p:blipFill>
            <p:spPr bwMode="auto">
              <a:xfrm>
                <a:off x="6924819" y="4035973"/>
                <a:ext cx="1231199" cy="1379442"/>
              </a:xfrm>
              <a:prstGeom prst="ellipse">
                <a:avLst/>
              </a:prstGeom>
              <a:ln w="63500" cap="rnd">
                <a:solidFill>
                  <a:schemeClr val="tx1"/>
                </a:solidFill>
              </a:ln>
              <a:effectLst/>
            </p:spPr>
          </p:pic>
          <p:grpSp>
            <p:nvGrpSpPr>
              <p:cNvPr id="21" name="Group 52"/>
              <p:cNvGrpSpPr/>
              <p:nvPr/>
            </p:nvGrpSpPr>
            <p:grpSpPr bwMode="auto">
              <a:xfrm>
                <a:off x="2954561" y="3597590"/>
                <a:ext cx="2591420" cy="2368061"/>
                <a:chOff x="-102066" y="2233234"/>
                <a:chExt cx="2591420" cy="2368061"/>
              </a:xfrm>
            </p:grpSpPr>
            <p:pic>
              <p:nvPicPr>
                <p:cNvPr id="33" name="Picture 53" descr="A person wearing glasses posing for the camera&#10;&#10;Description automatically generated"/>
                <p:cNvPicPr>
                  <a:picLocks noChangeAspect="1"/>
                </p:cNvPicPr>
                <p:nvPr/>
              </p:nvPicPr>
              <p:blipFill>
                <a:blip r:embed="rId8"/>
                <a:srcRect t="6000" b="27250"/>
                <a:stretch/>
              </p:blipFill>
              <p:spPr bwMode="auto">
                <a:xfrm>
                  <a:off x="348267" y="2233234"/>
                  <a:ext cx="1690754" cy="1690754"/>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a:solidFill>
                    <a:srgbClr val="002060"/>
                  </a:solidFill>
                </a:ln>
              </p:spPr>
            </p:pic>
            <p:sp>
              <p:nvSpPr>
                <p:cNvPr id="34" name="TextBox 54"/>
                <p:cNvSpPr txBox="1"/>
                <p:nvPr/>
              </p:nvSpPr>
              <p:spPr bwMode="auto">
                <a:xfrm>
                  <a:off x="-102066" y="3954964"/>
                  <a:ext cx="2591420"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a:solidFill>
                        <a:srgbClr val="002060"/>
                      </a:solidFill>
                    </a:rPr>
                    <a:t>Prof. Dr. Alexander Drzezga</a:t>
                  </a:r>
                  <a:endParaRPr/>
                </a:p>
                <a:p>
                  <a:pPr algn="ctr">
                    <a:defRPr/>
                  </a:pPr>
                  <a:r>
                    <a:rPr lang="de-DE" sz="1100">
                      <a:solidFill>
                        <a:srgbClr val="002060"/>
                      </a:solidFill>
                    </a:rPr>
                    <a:t>Head of Dpt. Nuclear Medicine </a:t>
                  </a:r>
                  <a:endParaRPr/>
                </a:p>
                <a:p>
                  <a:pPr algn="ctr">
                    <a:defRPr/>
                  </a:pPr>
                  <a:r>
                    <a:rPr lang="de-DE" sz="1100">
                      <a:solidFill>
                        <a:srgbClr val="002060"/>
                      </a:solidFill>
                    </a:rPr>
                    <a:t>&amp; INM-II, Research Center Jülich</a:t>
                  </a:r>
                  <a:endParaRPr sz="1100">
                    <a:solidFill>
                      <a:srgbClr val="002060"/>
                    </a:solidFill>
                  </a:endParaRPr>
                </a:p>
              </p:txBody>
            </p:sp>
          </p:grpSp>
          <p:grpSp>
            <p:nvGrpSpPr>
              <p:cNvPr id="22" name="Group 55"/>
              <p:cNvGrpSpPr/>
              <p:nvPr/>
            </p:nvGrpSpPr>
            <p:grpSpPr bwMode="auto">
              <a:xfrm>
                <a:off x="2890777" y="836449"/>
                <a:ext cx="2655204" cy="2368061"/>
                <a:chOff x="9653865" y="2233234"/>
                <a:chExt cx="2655204" cy="2368061"/>
              </a:xfrm>
            </p:grpSpPr>
            <p:pic>
              <p:nvPicPr>
                <p:cNvPr id="31" name="Picture 56" descr="A person posing for the camera&#10;&#10;Description automatically generated"/>
                <p:cNvPicPr>
                  <a:picLocks noChangeAspect="1"/>
                </p:cNvPicPr>
                <p:nvPr/>
              </p:nvPicPr>
              <p:blipFill>
                <a:blip r:embed="rId9"/>
                <a:srcRect t="4375" b="28875"/>
                <a:stretch/>
              </p:blipFill>
              <p:spPr bwMode="auto">
                <a:xfrm>
                  <a:off x="10136090" y="2233234"/>
                  <a:ext cx="1690754" cy="1690754"/>
                </a:xfrm>
                <a:custGeom>
                  <a:avLst/>
                  <a:gdLst/>
                  <a:ahLst/>
                  <a:cxnLst/>
                  <a:rect l="l" t="t" r="r" b="b"/>
                  <a:pathLst>
                    <a:path w="2849586" h="2849586" extrusionOk="0">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9525">
                  <a:solidFill>
                    <a:srgbClr val="002060"/>
                  </a:solidFill>
                </a:ln>
              </p:spPr>
            </p:pic>
            <p:sp>
              <p:nvSpPr>
                <p:cNvPr id="32" name="TextBox 57"/>
                <p:cNvSpPr txBox="1"/>
                <p:nvPr/>
              </p:nvSpPr>
              <p:spPr bwMode="auto">
                <a:xfrm>
                  <a:off x="9653865" y="3954964"/>
                  <a:ext cx="2655204"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a:solidFill>
                        <a:srgbClr val="002060"/>
                      </a:solidFill>
                    </a:rPr>
                    <a:t>Prof. Dr. Thilo van Eimeren</a:t>
                  </a:r>
                  <a:endParaRPr dirty="0"/>
                </a:p>
                <a:p>
                  <a:pPr algn="ctr">
                    <a:defRPr/>
                  </a:pPr>
                  <a:r>
                    <a:rPr lang="de-DE" sz="1100" dirty="0">
                      <a:solidFill>
                        <a:srgbClr val="002060"/>
                      </a:solidFill>
                    </a:rPr>
                    <a:t>Head </a:t>
                  </a:r>
                  <a:r>
                    <a:rPr lang="de-DE" sz="1100" dirty="0" err="1">
                      <a:solidFill>
                        <a:srgbClr val="002060"/>
                      </a:solidFill>
                    </a:rPr>
                    <a:t>of</a:t>
                  </a:r>
                  <a:r>
                    <a:rPr lang="de-DE" sz="1100" dirty="0">
                      <a:solidFill>
                        <a:srgbClr val="002060"/>
                      </a:solidFill>
                    </a:rPr>
                    <a:t> MMNI Group,</a:t>
                  </a:r>
                  <a:endParaRPr dirty="0"/>
                </a:p>
                <a:p>
                  <a:pPr algn="ctr">
                    <a:defRPr/>
                  </a:pPr>
                  <a:r>
                    <a:rPr lang="de-DE" sz="1100" dirty="0" err="1">
                      <a:solidFill>
                        <a:srgbClr val="002060"/>
                      </a:solidFill>
                    </a:rPr>
                    <a:t>Dpt</a:t>
                  </a:r>
                  <a:r>
                    <a:rPr lang="de-DE" sz="1100" dirty="0">
                      <a:solidFill>
                        <a:srgbClr val="002060"/>
                      </a:solidFill>
                    </a:rPr>
                    <a:t>. </a:t>
                  </a:r>
                  <a:r>
                    <a:rPr lang="de-DE" sz="1100" dirty="0" err="1">
                      <a:solidFill>
                        <a:srgbClr val="002060"/>
                      </a:solidFill>
                    </a:rPr>
                    <a:t>of</a:t>
                  </a:r>
                  <a:r>
                    <a:rPr lang="de-DE" sz="1100" dirty="0">
                      <a:solidFill>
                        <a:srgbClr val="002060"/>
                      </a:solidFill>
                    </a:rPr>
                    <a:t> </a:t>
                  </a:r>
                  <a:r>
                    <a:rPr lang="de-DE" sz="1100" dirty="0" err="1">
                      <a:solidFill>
                        <a:srgbClr val="002060"/>
                      </a:solidFill>
                    </a:rPr>
                    <a:t>Neurology</a:t>
                  </a:r>
                  <a:r>
                    <a:rPr lang="de-DE" sz="1100" dirty="0">
                      <a:solidFill>
                        <a:srgbClr val="002060"/>
                      </a:solidFill>
                    </a:rPr>
                    <a:t> &amp; Nuclear Medicine</a:t>
                  </a:r>
                  <a:endParaRPr dirty="0"/>
                </a:p>
              </p:txBody>
            </p:sp>
          </p:grpSp>
          <p:pic>
            <p:nvPicPr>
              <p:cNvPr id="23" name="Picture 15" descr="A picture containing logo&#10;&#10;Description automatically generated"/>
              <p:cNvPicPr>
                <a:picLocks noChangeAspect="1"/>
              </p:cNvPicPr>
              <p:nvPr/>
            </p:nvPicPr>
            <p:blipFill>
              <a:blip r:embed="rId10"/>
              <a:stretch/>
            </p:blipFill>
            <p:spPr bwMode="auto">
              <a:xfrm>
                <a:off x="1797264" y="6275927"/>
                <a:ext cx="1219194" cy="406398"/>
              </a:xfrm>
              <a:prstGeom prst="rect">
                <a:avLst/>
              </a:prstGeom>
            </p:spPr>
          </p:pic>
          <p:pic>
            <p:nvPicPr>
              <p:cNvPr id="24" name="Picture 20" descr="Text&#10;&#10;Description automatically generated"/>
              <p:cNvPicPr>
                <a:picLocks noChangeAspect="1"/>
              </p:cNvPicPr>
              <p:nvPr/>
            </p:nvPicPr>
            <p:blipFill>
              <a:blip r:embed="rId11"/>
              <a:stretch/>
            </p:blipFill>
            <p:spPr bwMode="auto">
              <a:xfrm>
                <a:off x="10121755" y="6164211"/>
                <a:ext cx="1062245" cy="514304"/>
              </a:xfrm>
              <a:prstGeom prst="rect">
                <a:avLst/>
              </a:prstGeom>
            </p:spPr>
          </p:pic>
          <p:pic>
            <p:nvPicPr>
              <p:cNvPr id="25" name="Picture 23" descr="Logo, company name&#10;&#10;Description automatically generated"/>
              <p:cNvPicPr>
                <a:picLocks noChangeAspect="1"/>
              </p:cNvPicPr>
              <p:nvPr/>
            </p:nvPicPr>
            <p:blipFill>
              <a:blip r:embed="rId12"/>
              <a:srcRect l="17741" r="47935"/>
              <a:stretch/>
            </p:blipFill>
            <p:spPr bwMode="auto">
              <a:xfrm>
                <a:off x="3017112" y="105022"/>
                <a:ext cx="513531" cy="421151"/>
              </a:xfrm>
              <a:prstGeom prst="rect">
                <a:avLst/>
              </a:prstGeom>
            </p:spPr>
          </p:pic>
          <p:pic>
            <p:nvPicPr>
              <p:cNvPr id="26" name="Bild 118" descr="_UKK_CD_SIGNETS_BBZW_061-43"/>
              <p:cNvPicPr/>
              <p:nvPr/>
            </p:nvPicPr>
            <p:blipFill>
              <a:blip r:embed="rId13"/>
              <a:srcRect l="3642" t="23547" r="71029" b="10346"/>
              <a:stretch/>
            </p:blipFill>
            <p:spPr bwMode="auto">
              <a:xfrm>
                <a:off x="1773138" y="51779"/>
                <a:ext cx="1178414" cy="421151"/>
              </a:xfrm>
              <a:prstGeom prst="rect">
                <a:avLst/>
              </a:prstGeom>
              <a:noFill/>
              <a:ln>
                <a:noFill/>
              </a:ln>
            </p:spPr>
          </p:pic>
          <p:sp>
            <p:nvSpPr>
              <p:cNvPr id="55" name="Rad 54"/>
              <p:cNvSpPr/>
              <p:nvPr/>
            </p:nvSpPr>
            <p:spPr>
              <a:xfrm>
                <a:off x="6314534" y="3477531"/>
                <a:ext cx="2443185" cy="2399741"/>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7" name="Rectangle: Rounded Corners 27"/>
              <p:cNvSpPr/>
              <p:nvPr/>
            </p:nvSpPr>
            <p:spPr bwMode="auto">
              <a:xfrm>
                <a:off x="648779" y="2449312"/>
                <a:ext cx="2048181"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dirty="0" err="1">
                    <a:ln w="22225">
                      <a:solidFill>
                        <a:srgbClr val="00B0F0"/>
                      </a:solidFill>
                      <a:prstDash val="solid"/>
                    </a:ln>
                    <a:solidFill>
                      <a:schemeClr val="bg1"/>
                    </a:solidFill>
                  </a:rPr>
                  <a:t>M</a:t>
                </a:r>
                <a:r>
                  <a:rPr lang="de-DE" sz="2000" b="1" dirty="0" err="1"/>
                  <a:t>ulti</a:t>
                </a:r>
                <a:r>
                  <a:rPr lang="de-DE" sz="2000" b="1" dirty="0" err="1">
                    <a:ln w="22225">
                      <a:solidFill>
                        <a:srgbClr val="00B0F0"/>
                      </a:solidFill>
                      <a:prstDash val="solid"/>
                    </a:ln>
                    <a:solidFill>
                      <a:schemeClr val="bg1"/>
                    </a:solidFill>
                  </a:rPr>
                  <a:t>M</a:t>
                </a:r>
                <a:r>
                  <a:rPr lang="de-DE" sz="2000" b="1" dirty="0" err="1"/>
                  <a:t>odal</a:t>
                </a:r>
                <a:endParaRPr sz="1600" dirty="0"/>
              </a:p>
            </p:txBody>
          </p:sp>
          <p:sp>
            <p:nvSpPr>
              <p:cNvPr id="28" name="Rectangle: Rounded Corners 59"/>
              <p:cNvSpPr/>
              <p:nvPr/>
            </p:nvSpPr>
            <p:spPr bwMode="auto">
              <a:xfrm>
                <a:off x="415158" y="2972597"/>
                <a:ext cx="2421649"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a:ln w="22225">
                      <a:solidFill>
                        <a:srgbClr val="00B0F0"/>
                      </a:solidFill>
                      <a:prstDash val="solid"/>
                    </a:ln>
                    <a:solidFill>
                      <a:schemeClr val="bg1"/>
                    </a:solidFill>
                  </a:rPr>
                  <a:t>N</a:t>
                </a:r>
                <a:r>
                  <a:rPr lang="de-DE" sz="2000" b="1"/>
                  <a:t>euro</a:t>
                </a:r>
                <a:r>
                  <a:rPr lang="de-DE" sz="2000" b="1">
                    <a:ln w="22225">
                      <a:solidFill>
                        <a:srgbClr val="00B0F0"/>
                      </a:solidFill>
                      <a:prstDash val="solid"/>
                    </a:ln>
                    <a:solidFill>
                      <a:schemeClr val="bg1"/>
                    </a:solidFill>
                  </a:rPr>
                  <a:t>I</a:t>
                </a:r>
                <a:r>
                  <a:rPr lang="de-DE" sz="2000" b="1"/>
                  <a:t>maging</a:t>
                </a:r>
                <a:endParaRPr sz="1600"/>
              </a:p>
            </p:txBody>
          </p:sp>
          <p:sp>
            <p:nvSpPr>
              <p:cNvPr id="29" name="Rectangle: Rounded Corners 60"/>
              <p:cNvSpPr/>
              <p:nvPr/>
            </p:nvSpPr>
            <p:spPr bwMode="auto">
              <a:xfrm>
                <a:off x="648779" y="3495883"/>
                <a:ext cx="2048181" cy="494872"/>
              </a:xfrm>
              <a:prstGeom prst="roundRect">
                <a:avLst>
                  <a:gd name="adj"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a:defRPr sz="1800">
                    <a:solidFill>
                      <a:schemeClr val="lt1"/>
                    </a:solidFill>
                    <a:latin typeface="+mn-lt"/>
                    <a:ea typeface="+mn-ea"/>
                    <a:cs typeface="+mn-cs"/>
                  </a:defRPr>
                </a:lvl1pPr>
                <a:lvl2pPr marL="457200" algn="l" defTabSz="914400">
                  <a:defRPr sz="1800">
                    <a:solidFill>
                      <a:schemeClr val="lt1"/>
                    </a:solidFill>
                    <a:latin typeface="+mn-lt"/>
                    <a:ea typeface="+mn-ea"/>
                    <a:cs typeface="+mn-cs"/>
                  </a:defRPr>
                </a:lvl2pPr>
                <a:lvl3pPr marL="914400" algn="l" defTabSz="914400">
                  <a:defRPr sz="1800">
                    <a:solidFill>
                      <a:schemeClr val="lt1"/>
                    </a:solidFill>
                    <a:latin typeface="+mn-lt"/>
                    <a:ea typeface="+mn-ea"/>
                    <a:cs typeface="+mn-cs"/>
                  </a:defRPr>
                </a:lvl3pPr>
                <a:lvl4pPr marL="1371600" algn="l" defTabSz="914400">
                  <a:defRPr sz="1800">
                    <a:solidFill>
                      <a:schemeClr val="lt1"/>
                    </a:solidFill>
                    <a:latin typeface="+mn-lt"/>
                    <a:ea typeface="+mn-ea"/>
                    <a:cs typeface="+mn-cs"/>
                  </a:defRPr>
                </a:lvl4pPr>
                <a:lvl5pPr marL="1828800" algn="l" defTabSz="914400">
                  <a:defRPr sz="1800">
                    <a:solidFill>
                      <a:schemeClr val="lt1"/>
                    </a:solidFill>
                    <a:latin typeface="+mn-lt"/>
                    <a:ea typeface="+mn-ea"/>
                    <a:cs typeface="+mn-cs"/>
                  </a:defRPr>
                </a:lvl5pPr>
                <a:lvl6pPr marL="2286000" algn="l" defTabSz="914400">
                  <a:defRPr sz="1800">
                    <a:solidFill>
                      <a:schemeClr val="lt1"/>
                    </a:solidFill>
                    <a:latin typeface="+mn-lt"/>
                    <a:ea typeface="+mn-ea"/>
                    <a:cs typeface="+mn-cs"/>
                  </a:defRPr>
                </a:lvl6pPr>
                <a:lvl7pPr marL="2743200" algn="l" defTabSz="914400">
                  <a:defRPr sz="1800">
                    <a:solidFill>
                      <a:schemeClr val="lt1"/>
                    </a:solidFill>
                    <a:latin typeface="+mn-lt"/>
                    <a:ea typeface="+mn-ea"/>
                    <a:cs typeface="+mn-cs"/>
                  </a:defRPr>
                </a:lvl7pPr>
                <a:lvl8pPr marL="3200400" algn="l" defTabSz="914400">
                  <a:defRPr sz="1800">
                    <a:solidFill>
                      <a:schemeClr val="lt1"/>
                    </a:solidFill>
                    <a:latin typeface="+mn-lt"/>
                    <a:ea typeface="+mn-ea"/>
                    <a:cs typeface="+mn-cs"/>
                  </a:defRPr>
                </a:lvl8pPr>
                <a:lvl9pPr marL="3657600" algn="l" defTabSz="914400">
                  <a:defRPr sz="1800">
                    <a:solidFill>
                      <a:schemeClr val="lt1"/>
                    </a:solidFill>
                    <a:latin typeface="+mn-lt"/>
                    <a:ea typeface="+mn-ea"/>
                    <a:cs typeface="+mn-cs"/>
                  </a:defRPr>
                </a:lvl9pPr>
              </a:lstStyle>
              <a:p>
                <a:pPr algn="ctr">
                  <a:defRPr/>
                </a:pPr>
                <a:r>
                  <a:rPr lang="de-DE" sz="2000" b="1"/>
                  <a:t>Group</a:t>
                </a:r>
                <a:r>
                  <a:rPr lang="de-DE" sz="2000" b="1">
                    <a:ln w="22225">
                      <a:solidFill>
                        <a:srgbClr val="00B0F0"/>
                      </a:solidFill>
                      <a:prstDash val="solid"/>
                    </a:ln>
                    <a:solidFill>
                      <a:schemeClr val="bg1"/>
                    </a:solidFill>
                  </a:rPr>
                  <a:t>.de</a:t>
                </a:r>
                <a:endParaRPr sz="1600"/>
              </a:p>
            </p:txBody>
          </p:sp>
          <p:pic>
            <p:nvPicPr>
              <p:cNvPr id="30" name="Bild 2"/>
              <p:cNvPicPr>
                <a:picLocks noChangeAspect="1"/>
              </p:cNvPicPr>
              <p:nvPr/>
            </p:nvPicPr>
            <p:blipFill>
              <a:blip r:embed="rId14"/>
              <a:srcRect r="10501"/>
              <a:stretch/>
            </p:blipFill>
            <p:spPr bwMode="auto">
              <a:xfrm>
                <a:off x="10511369" y="43025"/>
                <a:ext cx="672631" cy="514304"/>
              </a:xfrm>
              <a:prstGeom prst="rect">
                <a:avLst/>
              </a:prstGeom>
            </p:spPr>
          </p:pic>
          <p:grpSp>
            <p:nvGrpSpPr>
              <p:cNvPr id="17" name="Group 14"/>
              <p:cNvGrpSpPr/>
              <p:nvPr/>
            </p:nvGrpSpPr>
            <p:grpSpPr bwMode="auto">
              <a:xfrm>
                <a:off x="5520957" y="2778381"/>
                <a:ext cx="2605449" cy="1231200"/>
                <a:chOff x="5338464" y="2775955"/>
                <a:chExt cx="2605449" cy="1231200"/>
              </a:xfrm>
            </p:grpSpPr>
            <p:pic>
              <p:nvPicPr>
                <p:cNvPr id="41" name="Picture 25" descr="A person posing for the camera&#10;&#10;Description automatically generated"/>
                <p:cNvPicPr>
                  <a:picLocks noChangeAspect="1"/>
                </p:cNvPicPr>
                <p:nvPr/>
              </p:nvPicPr>
              <p:blipFill>
                <a:blip r:embed="rId15"/>
                <a:srcRect t="2750" r="-1" b="17248"/>
                <a:stretch/>
              </p:blipFill>
              <p:spPr bwMode="auto">
                <a:xfrm>
                  <a:off x="6712713" y="2775955"/>
                  <a:ext cx="1231200" cy="1231200"/>
                </a:xfrm>
                <a:custGeom>
                  <a:avLst/>
                  <a:gdLst/>
                  <a:ahLst/>
                  <a:cxnLst/>
                  <a:rect l="l" t="t" r="r" b="b"/>
                  <a:pathLst>
                    <a:path w="4627646" h="4627648" extrusionOk="0">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ln w="3175">
                  <a:solidFill>
                    <a:schemeClr val="tx1"/>
                  </a:solidFill>
                </a:ln>
              </p:spPr>
            </p:pic>
            <p:sp>
              <p:nvSpPr>
                <p:cNvPr id="42" name="TextBox 24"/>
                <p:cNvSpPr txBox="1"/>
                <p:nvPr/>
              </p:nvSpPr>
              <p:spPr bwMode="auto">
                <a:xfrm>
                  <a:off x="5338464" y="3161706"/>
                  <a:ext cx="1517302"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Elena Doering</a:t>
                  </a:r>
                  <a:endParaRPr sz="1600"/>
                </a:p>
                <a:p>
                  <a:pPr algn="ctr">
                    <a:defRPr/>
                  </a:pPr>
                  <a:r>
                    <a:rPr lang="de-DE" sz="1000">
                      <a:solidFill>
                        <a:schemeClr val="bg1"/>
                      </a:solidFill>
                    </a:rPr>
                    <a:t>(PhD student)</a:t>
                  </a:r>
                  <a:endParaRPr sz="1000">
                    <a:solidFill>
                      <a:schemeClr val="bg1"/>
                    </a:solidFill>
                  </a:endParaRPr>
                </a:p>
              </p:txBody>
            </p:sp>
          </p:grpSp>
          <p:grpSp>
            <p:nvGrpSpPr>
              <p:cNvPr id="20" name="Group 31"/>
              <p:cNvGrpSpPr/>
              <p:nvPr/>
            </p:nvGrpSpPr>
            <p:grpSpPr bwMode="auto">
              <a:xfrm>
                <a:off x="8148477" y="3491501"/>
                <a:ext cx="2958479" cy="1231200"/>
                <a:chOff x="7965984" y="3492847"/>
                <a:chExt cx="2958479" cy="1231200"/>
              </a:xfrm>
            </p:grpSpPr>
            <p:pic>
              <p:nvPicPr>
                <p:cNvPr id="35" name="Picture 42"/>
                <p:cNvPicPr/>
                <p:nvPr/>
              </p:nvPicPr>
              <p:blipFill>
                <a:blip r:embed="rId16"/>
                <a:srcRect b="37516"/>
                <a:stretch/>
              </p:blipFill>
              <p:spPr bwMode="auto">
                <a:xfrm>
                  <a:off x="7965984" y="3492847"/>
                  <a:ext cx="1231199" cy="1231200"/>
                </a:xfrm>
                <a:prstGeom prst="ellipse">
                  <a:avLst/>
                </a:prstGeom>
                <a:ln w="3175" cap="rnd">
                  <a:solidFill>
                    <a:schemeClr val="tx1"/>
                  </a:solidFill>
                </a:ln>
                <a:effectLst/>
              </p:spPr>
            </p:pic>
            <p:sp>
              <p:nvSpPr>
                <p:cNvPr id="36" name="TextBox 36"/>
                <p:cNvSpPr txBox="1"/>
                <p:nvPr/>
              </p:nvSpPr>
              <p:spPr bwMode="auto">
                <a:xfrm>
                  <a:off x="9063295" y="3845473"/>
                  <a:ext cx="1861168" cy="570900"/>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a:solidFill>
                        <a:schemeClr val="bg1"/>
                      </a:solidFill>
                    </a:rPr>
                    <a:t>Verena Dzialas</a:t>
                  </a:r>
                  <a:endParaRPr sz="1600"/>
                </a:p>
                <a:p>
                  <a:pPr algn="ctr">
                    <a:defRPr/>
                  </a:pPr>
                  <a:r>
                    <a:rPr lang="de-DE" sz="1000">
                      <a:solidFill>
                        <a:schemeClr val="bg1"/>
                      </a:solidFill>
                    </a:rPr>
                    <a:t>(PhD student)</a:t>
                  </a:r>
                  <a:endParaRPr sz="1000">
                    <a:solidFill>
                      <a:schemeClr val="bg1"/>
                    </a:solidFill>
                  </a:endParaRPr>
                </a:p>
              </p:txBody>
            </p:sp>
          </p:grpSp>
          <p:grpSp>
            <p:nvGrpSpPr>
              <p:cNvPr id="19" name="Group 32"/>
              <p:cNvGrpSpPr/>
              <p:nvPr/>
            </p:nvGrpSpPr>
            <p:grpSpPr bwMode="auto">
              <a:xfrm>
                <a:off x="8136492" y="4795275"/>
                <a:ext cx="2969507" cy="1231200"/>
                <a:chOff x="7953999" y="4798637"/>
                <a:chExt cx="2969507" cy="1231200"/>
              </a:xfrm>
            </p:grpSpPr>
            <p:pic>
              <p:nvPicPr>
                <p:cNvPr id="37" name="Picture 4"/>
                <p:cNvPicPr/>
                <p:nvPr/>
              </p:nvPicPr>
              <p:blipFill>
                <a:blip r:embed="rId17"/>
                <a:srcRect l="17132" t="12877" b="20236"/>
                <a:stretch/>
              </p:blipFill>
              <p:spPr bwMode="auto">
                <a:xfrm>
                  <a:off x="7953999" y="4798637"/>
                  <a:ext cx="1231235" cy="1231200"/>
                </a:xfrm>
                <a:prstGeom prst="ellipse">
                  <a:avLst/>
                </a:prstGeom>
                <a:ln w="3175" cap="rnd">
                  <a:solidFill>
                    <a:schemeClr val="tx1"/>
                  </a:solidFill>
                </a:ln>
                <a:effectLst/>
              </p:spPr>
            </p:pic>
            <p:sp>
              <p:nvSpPr>
                <p:cNvPr id="38" name="TextBox 41"/>
                <p:cNvSpPr txBox="1"/>
                <p:nvPr/>
              </p:nvSpPr>
              <p:spPr bwMode="auto">
                <a:xfrm>
                  <a:off x="9063707" y="5200868"/>
                  <a:ext cx="1859799"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Magdalena Banwinkler</a:t>
                  </a:r>
                  <a:endParaRPr sz="1600" dirty="0"/>
                </a:p>
                <a:p>
                  <a:pPr algn="ctr">
                    <a:defRPr/>
                  </a:pPr>
                  <a:r>
                    <a:rPr lang="de-DE" sz="1000" dirty="0">
                      <a:solidFill>
                        <a:schemeClr val="bg1"/>
                      </a:solidFill>
                    </a:rPr>
                    <a:t>(</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grpSp>
          <p:pic>
            <p:nvPicPr>
              <p:cNvPr id="56" name="Picture 25">
                <a:extLst>
                  <a:ext uri="{FF2B5EF4-FFF2-40B4-BE49-F238E27FC236}">
                    <a16:creationId xmlns:a16="http://schemas.microsoft.com/office/drawing/2014/main" id="{5FC9C6D1-E916-468F-BEDF-6A6DF344E12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1018" t="8948" r="1018" b="22216"/>
              <a:stretch/>
            </p:blipFill>
            <p:spPr bwMode="auto">
              <a:xfrm>
                <a:off x="6912288" y="5380422"/>
                <a:ext cx="1231199" cy="1231200"/>
              </a:xfrm>
              <a:custGeom>
                <a:avLst/>
                <a:gdLst/>
                <a:ahLst/>
                <a:cxnLst/>
                <a:rect l="l" t="t" r="r" b="b"/>
                <a:pathLst>
                  <a:path w="4627646" h="4627648" extrusionOk="0">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a:ln w="3175">
                <a:solidFill>
                  <a:srgbClr val="002060"/>
                </a:solidFill>
              </a:ln>
            </p:spPr>
          </p:pic>
          <p:sp>
            <p:nvSpPr>
              <p:cNvPr id="40" name="TextBox 33"/>
              <p:cNvSpPr txBox="1"/>
              <p:nvPr/>
            </p:nvSpPr>
            <p:spPr bwMode="auto">
              <a:xfrm>
                <a:off x="5518428" y="5791281"/>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Adrian </a:t>
                </a:r>
                <a:r>
                  <a:rPr lang="de-DE" sz="1000" b="1" dirty="0" err="1">
                    <a:solidFill>
                      <a:schemeClr val="bg1"/>
                    </a:solidFill>
                  </a:rPr>
                  <a:t>Asendorf</a:t>
                </a:r>
                <a:endParaRPr sz="1600" dirty="0"/>
              </a:p>
              <a:p>
                <a:pPr algn="ctr">
                  <a:defRPr/>
                </a:pPr>
                <a:r>
                  <a:rPr lang="de-DE" sz="1000" dirty="0">
                    <a:solidFill>
                      <a:schemeClr val="bg1"/>
                    </a:solidFill>
                  </a:rPr>
                  <a:t>(</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sp>
            <p:nvSpPr>
              <p:cNvPr id="44" name="TextBox 28"/>
              <p:cNvSpPr txBox="1"/>
              <p:nvPr/>
            </p:nvSpPr>
            <p:spPr bwMode="auto">
              <a:xfrm>
                <a:off x="5533710" y="4584948"/>
                <a:ext cx="1517302" cy="560128"/>
              </a:xfrm>
              <a:prstGeom prst="roundRect">
                <a:avLst>
                  <a:gd name="adj" fmla="val 16667"/>
                </a:avLst>
              </a:prstGeom>
              <a:solidFill>
                <a:srgbClr val="002060"/>
              </a:solid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Julia Pfeil</a:t>
                </a:r>
                <a:endParaRPr sz="1600" dirty="0"/>
              </a:p>
              <a:p>
                <a:pPr algn="ctr">
                  <a:defRPr/>
                </a:pPr>
                <a:r>
                  <a:rPr lang="de-DE" sz="1000" dirty="0">
                    <a:solidFill>
                      <a:schemeClr val="bg1"/>
                    </a:solidFill>
                  </a:rPr>
                  <a:t> (</a:t>
                </a:r>
                <a:r>
                  <a:rPr lang="de-DE" sz="1000" dirty="0" err="1">
                    <a:solidFill>
                      <a:schemeClr val="bg1"/>
                    </a:solidFill>
                  </a:rPr>
                  <a:t>PhD</a:t>
                </a:r>
                <a:r>
                  <a:rPr lang="de-DE" sz="1000" dirty="0">
                    <a:solidFill>
                      <a:schemeClr val="bg1"/>
                    </a:solidFill>
                  </a:rPr>
                  <a:t> </a:t>
                </a:r>
                <a:r>
                  <a:rPr lang="de-DE" sz="1000" dirty="0" err="1">
                    <a:solidFill>
                      <a:schemeClr val="bg1"/>
                    </a:solidFill>
                  </a:rPr>
                  <a:t>student</a:t>
                </a:r>
                <a:r>
                  <a:rPr lang="de-DE" sz="1000" dirty="0">
                    <a:solidFill>
                      <a:schemeClr val="bg1"/>
                    </a:solidFill>
                  </a:rPr>
                  <a:t>)</a:t>
                </a:r>
                <a:endParaRPr sz="1000" dirty="0">
                  <a:solidFill>
                    <a:schemeClr val="bg1"/>
                  </a:solidFill>
                </a:endParaRPr>
              </a:p>
            </p:txBody>
          </p:sp>
        </p:grpSp>
        <p:sp>
          <p:nvSpPr>
            <p:cNvPr id="65" name="Ellipse 64"/>
            <p:cNvSpPr/>
            <p:nvPr/>
          </p:nvSpPr>
          <p:spPr>
            <a:xfrm>
              <a:off x="5073484" y="4182291"/>
              <a:ext cx="933891" cy="940495"/>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feld 2"/>
          <p:cNvSpPr txBox="1"/>
          <p:nvPr/>
        </p:nvSpPr>
        <p:spPr>
          <a:xfrm>
            <a:off x="375920" y="203200"/>
            <a:ext cx="6309360" cy="584775"/>
          </a:xfrm>
          <a:prstGeom prst="rect">
            <a:avLst/>
          </a:prstGeom>
          <a:noFill/>
        </p:spPr>
        <p:txBody>
          <a:bodyPr wrap="square" rtlCol="0">
            <a:spAutoFit/>
          </a:bodyPr>
          <a:lstStyle/>
          <a:p>
            <a:r>
              <a:rPr lang="en-US" sz="3200" b="1" dirty="0" smtClean="0">
                <a:solidFill>
                  <a:schemeClr val="tx2"/>
                </a:solidFill>
                <a:latin typeface="Raleway" panose="020B0604020202020204"/>
              </a:rPr>
              <a:t>Thank you for your attention!</a:t>
            </a:r>
            <a:endParaRPr lang="en-US" sz="3200" b="1" dirty="0">
              <a:solidFill>
                <a:schemeClr val="tx2"/>
              </a:solidFill>
              <a:latin typeface="Raleway" panose="020B0604020202020204"/>
            </a:endParaRPr>
          </a:p>
        </p:txBody>
      </p:sp>
      <p:pic>
        <p:nvPicPr>
          <p:cNvPr id="5" name="Grafik 4"/>
          <p:cNvPicPr>
            <a:picLocks noChangeAspect="1"/>
          </p:cNvPicPr>
          <p:nvPr/>
        </p:nvPicPr>
        <p:blipFill rotWithShape="1">
          <a:blip r:embed="rId19" cstate="print">
            <a:extLst>
              <a:ext uri="{28A0092B-C50C-407E-A947-70E740481C1C}">
                <a14:useLocalDpi xmlns:a14="http://schemas.microsoft.com/office/drawing/2010/main" val="0"/>
              </a:ext>
            </a:extLst>
          </a:blip>
          <a:srcRect l="664" t="3739" r="534" b="17074"/>
          <a:stretch/>
        </p:blipFill>
        <p:spPr>
          <a:xfrm>
            <a:off x="9858381" y="4459224"/>
            <a:ext cx="946696" cy="1010881"/>
          </a:xfrm>
          <a:prstGeom prst="ellipse">
            <a:avLst/>
          </a:prstGeom>
          <a:ln>
            <a:solidFill>
              <a:schemeClr val="tx1"/>
            </a:solidFill>
          </a:ln>
        </p:spPr>
      </p:pic>
      <p:pic>
        <p:nvPicPr>
          <p:cNvPr id="6" name="Grafik 5"/>
          <p:cNvPicPr>
            <a:picLocks noChangeAspect="1"/>
          </p:cNvPicPr>
          <p:nvPr/>
        </p:nvPicPr>
        <p:blipFill rotWithShape="1">
          <a:blip r:embed="rId20">
            <a:extLst>
              <a:ext uri="{28A0092B-C50C-407E-A947-70E740481C1C}">
                <a14:useLocalDpi xmlns:a14="http://schemas.microsoft.com/office/drawing/2010/main" val="0"/>
              </a:ext>
            </a:extLst>
          </a:blip>
          <a:srcRect l="18370" t="15940" r="44357" b="26416"/>
          <a:stretch/>
        </p:blipFill>
        <p:spPr>
          <a:xfrm>
            <a:off x="8713241" y="2082884"/>
            <a:ext cx="1306178" cy="1346712"/>
          </a:xfrm>
          <a:prstGeom prst="ellipse">
            <a:avLst/>
          </a:prstGeom>
          <a:ln>
            <a:solidFill>
              <a:schemeClr val="tx1"/>
            </a:solidFill>
          </a:ln>
        </p:spPr>
      </p:pic>
      <p:sp>
        <p:nvSpPr>
          <p:cNvPr id="53" name="TextBox 57"/>
          <p:cNvSpPr txBox="1"/>
          <p:nvPr/>
        </p:nvSpPr>
        <p:spPr bwMode="auto">
          <a:xfrm>
            <a:off x="8450427" y="3474385"/>
            <a:ext cx="2038252"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a:solidFill>
                  <a:srgbClr val="002060"/>
                </a:solidFill>
              </a:rPr>
              <a:t>Prof. </a:t>
            </a:r>
            <a:r>
              <a:rPr lang="de-DE" sz="1400" b="1" dirty="0" smtClean="0">
                <a:solidFill>
                  <a:srgbClr val="002060"/>
                </a:solidFill>
              </a:rPr>
              <a:t>Dr. Simon Eickhoff</a:t>
            </a:r>
            <a:endParaRPr dirty="0"/>
          </a:p>
          <a:p>
            <a:pPr algn="ctr">
              <a:defRPr/>
            </a:pPr>
            <a:r>
              <a:rPr lang="en-US" sz="1100" dirty="0">
                <a:solidFill>
                  <a:srgbClr val="002060"/>
                </a:solidFill>
              </a:rPr>
              <a:t>Director of the Institute Brain and </a:t>
            </a:r>
            <a:r>
              <a:rPr lang="en-US" sz="1100" dirty="0" err="1">
                <a:solidFill>
                  <a:srgbClr val="002060"/>
                </a:solidFill>
              </a:rPr>
              <a:t>Behaviour</a:t>
            </a:r>
            <a:r>
              <a:rPr lang="en-US" sz="1100" dirty="0">
                <a:solidFill>
                  <a:srgbClr val="002060"/>
                </a:solidFill>
              </a:rPr>
              <a:t> (INM-7)</a:t>
            </a:r>
            <a:endParaRPr dirty="0"/>
          </a:p>
        </p:txBody>
      </p:sp>
      <p:sp>
        <p:nvSpPr>
          <p:cNvPr id="57" name="TextBox 11"/>
          <p:cNvSpPr txBox="1"/>
          <p:nvPr/>
        </p:nvSpPr>
        <p:spPr bwMode="auto">
          <a:xfrm>
            <a:off x="9519440" y="5294141"/>
            <a:ext cx="1622495" cy="442674"/>
          </a:xfrm>
          <a:prstGeom prst="roundRect">
            <a:avLst>
              <a:gd name="adj" fmla="val 16667"/>
            </a:avLst>
          </a:prstGeom>
          <a:solidFill>
            <a:srgbClr val="002060"/>
          </a:solidFill>
          <a:ln>
            <a:solidFill>
              <a:srgbClr val="002060"/>
            </a:solidFill>
          </a:ln>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000" b="1" dirty="0">
                <a:solidFill>
                  <a:schemeClr val="bg1"/>
                </a:solidFill>
              </a:rPr>
              <a:t>Dr. </a:t>
            </a:r>
            <a:r>
              <a:rPr lang="de-DE" sz="1000" b="1" dirty="0" smtClean="0">
                <a:solidFill>
                  <a:schemeClr val="bg1"/>
                </a:solidFill>
              </a:rPr>
              <a:t>Georgios Antonopoulos</a:t>
            </a:r>
            <a:endParaRPr sz="1600" dirty="0"/>
          </a:p>
          <a:p>
            <a:pPr algn="ctr">
              <a:defRPr/>
            </a:pPr>
            <a:r>
              <a:rPr lang="de-DE" sz="1000" dirty="0">
                <a:solidFill>
                  <a:schemeClr val="bg1"/>
                </a:solidFill>
              </a:rPr>
              <a:t>(</a:t>
            </a:r>
            <a:r>
              <a:rPr lang="de-DE" sz="1000" dirty="0" err="1">
                <a:solidFill>
                  <a:schemeClr val="bg1"/>
                </a:solidFill>
              </a:rPr>
              <a:t>PostDoc</a:t>
            </a:r>
            <a:r>
              <a:rPr lang="de-DE" sz="1000" dirty="0">
                <a:solidFill>
                  <a:schemeClr val="bg1"/>
                </a:solidFill>
              </a:rPr>
              <a:t>)</a:t>
            </a:r>
            <a:endParaRPr sz="1000" dirty="0">
              <a:solidFill>
                <a:schemeClr val="bg1"/>
              </a:solidFill>
            </a:endParaRPr>
          </a:p>
        </p:txBody>
      </p:sp>
      <p:pic>
        <p:nvPicPr>
          <p:cNvPr id="4" name="Grafik 3"/>
          <p:cNvPicPr>
            <a:picLocks noChangeAspect="1"/>
          </p:cNvPicPr>
          <p:nvPr/>
        </p:nvPicPr>
        <p:blipFill rotWithShape="1">
          <a:blip r:embed="rId21" cstate="print">
            <a:extLst>
              <a:ext uri="{28A0092B-C50C-407E-A947-70E740481C1C}">
                <a14:useLocalDpi xmlns:a14="http://schemas.microsoft.com/office/drawing/2010/main" val="0"/>
              </a:ext>
            </a:extLst>
          </a:blip>
          <a:srcRect l="18531" t="16285" r="15545" b="33278"/>
          <a:stretch/>
        </p:blipFill>
        <p:spPr>
          <a:xfrm>
            <a:off x="10654841" y="2105414"/>
            <a:ext cx="1319300" cy="1344856"/>
          </a:xfrm>
          <a:prstGeom prst="ellipse">
            <a:avLst/>
          </a:prstGeom>
          <a:ln>
            <a:solidFill>
              <a:schemeClr val="tx1"/>
            </a:solidFill>
          </a:ln>
        </p:spPr>
      </p:pic>
      <p:sp>
        <p:nvSpPr>
          <p:cNvPr id="58" name="TextBox 57"/>
          <p:cNvSpPr txBox="1"/>
          <p:nvPr/>
        </p:nvSpPr>
        <p:spPr bwMode="auto">
          <a:xfrm>
            <a:off x="10246549" y="3474385"/>
            <a:ext cx="2038252" cy="646331"/>
          </a:xfrm>
          <a:prstGeom prst="rect">
            <a:avLst/>
          </a:prstGeom>
          <a:noFill/>
        </p:spPr>
        <p:txBody>
          <a:bodyPr wrap="square" rtlCol="0">
            <a:spAutoFit/>
          </a:bodyPr>
          <a:ls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de-DE" sz="1400" b="1" dirty="0" smtClean="0">
                <a:solidFill>
                  <a:srgbClr val="002060"/>
                </a:solidFill>
              </a:rPr>
              <a:t>Dr. Kaustubh Patil</a:t>
            </a:r>
            <a:endParaRPr dirty="0"/>
          </a:p>
          <a:p>
            <a:pPr algn="ctr">
              <a:defRPr/>
            </a:pPr>
            <a:r>
              <a:rPr lang="en-US" sz="1100" dirty="0">
                <a:solidFill>
                  <a:srgbClr val="002060"/>
                </a:solidFill>
              </a:rPr>
              <a:t>Leader of the research group “Applied Machine Learning”</a:t>
            </a:r>
          </a:p>
        </p:txBody>
      </p:sp>
      <p:pic>
        <p:nvPicPr>
          <p:cNvPr id="18" name="Grafik 1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519440" y="1270540"/>
            <a:ext cx="1508824" cy="668776"/>
          </a:xfrm>
          <a:prstGeom prst="rect">
            <a:avLst/>
          </a:prstGeom>
        </p:spPr>
      </p:pic>
      <p:sp>
        <p:nvSpPr>
          <p:cNvPr id="67" name="Abgerundetes Rechteck 66"/>
          <p:cNvSpPr/>
          <p:nvPr/>
        </p:nvSpPr>
        <p:spPr>
          <a:xfrm>
            <a:off x="4977836" y="4608135"/>
            <a:ext cx="180788" cy="38134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8749107" y="6489641"/>
            <a:ext cx="3535694" cy="307777"/>
          </a:xfrm>
          <a:prstGeom prst="rect">
            <a:avLst/>
          </a:prstGeom>
          <a:noFill/>
        </p:spPr>
        <p:txBody>
          <a:bodyPr wrap="square" rtlCol="0">
            <a:spAutoFit/>
          </a:bodyPr>
          <a:lstStyle/>
          <a:p>
            <a:r>
              <a:rPr lang="en-US" sz="1400" b="1" dirty="0" smtClean="0">
                <a:latin typeface="Raleway" panose="020B0604020202020204"/>
              </a:rPr>
              <a:t>Contact info: elena.doering@uk-koeln.de</a:t>
            </a:r>
            <a:endParaRPr lang="en-US" sz="1400" b="1" dirty="0">
              <a:latin typeface="Raleway" panose="020B0604020202020204"/>
            </a:endParaRPr>
          </a:p>
        </p:txBody>
      </p:sp>
    </p:spTree>
    <p:extLst>
      <p:ext uri="{BB962C8B-B14F-4D97-AF65-F5344CB8AC3E}">
        <p14:creationId xmlns:p14="http://schemas.microsoft.com/office/powerpoint/2010/main" val="13104303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Bias Correction</a:t>
            </a:r>
            <a:endParaRPr lang="en-US" dirty="0"/>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745" y="2778837"/>
            <a:ext cx="4430232" cy="2953488"/>
          </a:xfrm>
          <a:prstGeom prst="rect">
            <a:avLst/>
          </a:prstGeom>
        </p:spPr>
      </p:pic>
      <p:sp>
        <p:nvSpPr>
          <p:cNvPr id="6" name="Textfeld 5"/>
          <p:cNvSpPr txBox="1"/>
          <p:nvPr/>
        </p:nvSpPr>
        <p:spPr>
          <a:xfrm>
            <a:off x="992751" y="2594171"/>
            <a:ext cx="3451658" cy="369332"/>
          </a:xfrm>
          <a:prstGeom prst="rect">
            <a:avLst/>
          </a:prstGeom>
          <a:noFill/>
        </p:spPr>
        <p:txBody>
          <a:bodyPr wrap="square" rtlCol="0">
            <a:spAutoFit/>
          </a:bodyPr>
          <a:lstStyle/>
          <a:p>
            <a:r>
              <a:rPr lang="en-US" b="1" dirty="0" smtClean="0">
                <a:latin typeface="Raleway" panose="020B0604020202020204" charset="0"/>
              </a:rPr>
              <a:t>PET			           </a:t>
            </a:r>
            <a:endParaRPr lang="en-US" b="1" dirty="0">
              <a:latin typeface="Raleway" panose="020B0604020202020204" charset="0"/>
            </a:endParaRPr>
          </a:p>
        </p:txBody>
      </p:sp>
      <mc:AlternateContent xmlns:mc="http://schemas.openxmlformats.org/markup-compatibility/2006" xmlns:a14="http://schemas.microsoft.com/office/drawing/2010/main">
        <mc:Choice Requires="a14">
          <p:sp>
            <p:nvSpPr>
              <p:cNvPr id="7" name="Rechteck 6"/>
              <p:cNvSpPr/>
              <p:nvPr/>
            </p:nvSpPr>
            <p:spPr>
              <a:xfrm>
                <a:off x="1967024" y="1924768"/>
                <a:ext cx="777240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𝒄𝒐𝒓𝒓𝒆𝒄𝒕𝒆𝒅</m:t>
                              </m:r>
                              <m:r>
                                <a:rPr lang="en-US" b="0" i="0">
                                  <a:latin typeface="Cambria Math" panose="02040503050406030204" pitchFamily="18" charset="0"/>
                                </a:rPr>
                                <m:t> </m:t>
                              </m:r>
                              <m:r>
                                <a:rPr lang="en-US" b="1" i="1">
                                  <a:latin typeface="Cambria Math" panose="02040503050406030204" pitchFamily="18" charset="0"/>
                                </a:rPr>
                                <m:t>𝒘𝒊𝒕𝒉</m:t>
                              </m:r>
                              <m:r>
                                <a:rPr lang="en-US" b="0" i="0">
                                  <a:latin typeface="Cambria Math" panose="02040503050406030204" pitchFamily="18" charset="0"/>
                                </a:rPr>
                                <m:t> </m:t>
                              </m:r>
                              <m:r>
                                <a:rPr lang="en-US" b="1" i="1">
                                  <a:latin typeface="Cambria Math" panose="02040503050406030204" pitchFamily="18" charset="0"/>
                                </a:rPr>
                                <m:t>𝑪𝑨</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1" i="1">
                                  <a:latin typeface="Cambria Math" panose="02040503050406030204" pitchFamily="18" charset="0"/>
                                </a:rPr>
                                <m:t>𝑷𝒓𝒆𝒅𝒊𝒄𝒕𝒆𝒅</m:t>
                              </m:r>
                              <m:r>
                                <a:rPr lang="en-US" b="0" i="0">
                                  <a:latin typeface="Cambria Math" panose="02040503050406030204" pitchFamily="18" charset="0"/>
                                </a:rPr>
                                <m:t> </m:t>
                              </m:r>
                              <m:r>
                                <a:rPr lang="en-US" b="1" i="1">
                                  <a:latin typeface="Cambria Math" panose="02040503050406030204" pitchFamily="18" charset="0"/>
                                </a:rPr>
                                <m:t>𝒂𝒈𝒆</m:t>
                              </m:r>
                            </m:e>
                            <m:sub>
                              <m:r>
                                <a:rPr lang="en-US" b="1" i="1">
                                  <a:latin typeface="Cambria Math" panose="02040503050406030204" pitchFamily="18" charset="0"/>
                                </a:rPr>
                                <m:t>𝒖𝒏𝒄𝒐𝒓𝒓𝒆𝒄𝒕𝒆𝒅</m:t>
                              </m:r>
                            </m:sub>
                          </m:sSub>
                          <m:r>
                            <a:rPr lang="en-US" b="0" i="0">
                              <a:latin typeface="Cambria Math" panose="02040503050406030204" pitchFamily="18" charset="0"/>
                            </a:rPr>
                            <m:t>−(</m:t>
                          </m:r>
                          <m:r>
                            <a:rPr lang="en-US" b="1" i="1">
                              <a:latin typeface="Cambria Math" panose="02040503050406030204" pitchFamily="18" charset="0"/>
                            </a:rPr>
                            <m:t>𝜶</m:t>
                          </m:r>
                          <m:r>
                            <a:rPr lang="en-US" b="0" i="0">
                              <a:latin typeface="Cambria Math" panose="02040503050406030204" pitchFamily="18" charset="0"/>
                            </a:rPr>
                            <m:t>∗</m:t>
                          </m:r>
                          <m:r>
                            <a:rPr lang="en-US" b="1" i="1">
                              <a:latin typeface="Cambria Math" panose="02040503050406030204" pitchFamily="18" charset="0"/>
                            </a:rPr>
                            <m:t>𝑪𝑨</m:t>
                          </m:r>
                          <m:r>
                            <a:rPr lang="en-US" b="0" i="0">
                              <a:latin typeface="Cambria Math" panose="02040503050406030204" pitchFamily="18" charset="0"/>
                            </a:rPr>
                            <m:t>+</m:t>
                          </m:r>
                          <m:r>
                            <a:rPr lang="en-US" b="1" i="1">
                              <a:latin typeface="Cambria Math" panose="02040503050406030204" pitchFamily="18" charset="0"/>
                            </a:rPr>
                            <m:t>𝜷</m:t>
                          </m:r>
                        </m:e>
                      </m:d>
                    </m:oMath>
                  </m:oMathPara>
                </a14:m>
                <a:endParaRPr lang="en-US" dirty="0"/>
              </a:p>
            </p:txBody>
          </p:sp>
        </mc:Choice>
        <mc:Fallback xmlns="">
          <p:sp>
            <p:nvSpPr>
              <p:cNvPr id="7" name="Rechteck 6"/>
              <p:cNvSpPr>
                <a:spLocks noRot="1" noChangeAspect="1" noMove="1" noResize="1" noEditPoints="1" noAdjustHandles="1" noChangeArrowheads="1" noChangeShapeType="1" noTextEdit="1"/>
              </p:cNvSpPr>
              <p:nvPr/>
            </p:nvSpPr>
            <p:spPr>
              <a:xfrm>
                <a:off x="1967024" y="1924768"/>
                <a:ext cx="7772400" cy="369332"/>
              </a:xfrm>
              <a:prstGeom prst="rect">
                <a:avLst/>
              </a:prstGeom>
              <a:blipFill>
                <a:blip r:embed="rId4"/>
                <a:stretch>
                  <a:fillRect t="-121667" r="-6588" b="-188333"/>
                </a:stretch>
              </a:blipFill>
            </p:spPr>
            <p:txBody>
              <a:bodyPr/>
              <a:lstStyle/>
              <a:p>
                <a:r>
                  <a:rPr lang="en-US">
                    <a:noFill/>
                  </a:rPr>
                  <a:t> </a:t>
                </a:r>
              </a:p>
            </p:txBody>
          </p:sp>
        </mc:Fallback>
      </mc:AlternateContent>
      <p:cxnSp>
        <p:nvCxnSpPr>
          <p:cNvPr id="9" name="Gerade Verbindung mit Pfeil 8"/>
          <p:cNvCxnSpPr>
            <a:stCxn id="5" idx="3"/>
          </p:cNvCxnSpPr>
          <p:nvPr/>
        </p:nvCxnSpPr>
        <p:spPr>
          <a:xfrm flipV="1">
            <a:off x="4890977" y="4253023"/>
            <a:ext cx="1828800" cy="25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feld 10"/>
          <p:cNvSpPr txBox="1"/>
          <p:nvPr/>
        </p:nvSpPr>
        <p:spPr>
          <a:xfrm>
            <a:off x="4008474" y="2231457"/>
            <a:ext cx="4334539" cy="261610"/>
          </a:xfrm>
          <a:prstGeom prst="rect">
            <a:avLst/>
          </a:prstGeom>
          <a:noFill/>
        </p:spPr>
        <p:txBody>
          <a:bodyPr wrap="square" rtlCol="0">
            <a:spAutoFit/>
          </a:bodyPr>
          <a:lstStyle/>
          <a:p>
            <a:r>
              <a:rPr lang="el-GR" sz="1100" dirty="0" smtClean="0">
                <a:latin typeface="Cambria Math" panose="02040503050406030204" pitchFamily="18" charset="0"/>
                <a:ea typeface="Cambria Math" panose="02040503050406030204" pitchFamily="18" charset="0"/>
              </a:rPr>
              <a:t>α</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slope</a:t>
            </a:r>
            <a:r>
              <a:rPr lang="de-DE" sz="1100" dirty="0" smtClean="0">
                <a:latin typeface="Cambria Math" panose="02040503050406030204" pitchFamily="18" charset="0"/>
                <a:ea typeface="Cambria Math" panose="02040503050406030204" pitchFamily="18" charset="0"/>
              </a:rPr>
              <a:t>; </a:t>
            </a:r>
            <a:r>
              <a:rPr lang="el-GR" sz="1100" dirty="0" smtClean="0">
                <a:latin typeface="Cambria Math" panose="02040503050406030204" pitchFamily="18" charset="0"/>
                <a:ea typeface="Cambria Math" panose="02040503050406030204" pitchFamily="18" charset="0"/>
              </a:rPr>
              <a:t>β</a:t>
            </a:r>
            <a:r>
              <a:rPr lang="de-DE" sz="1100" dirty="0" smtClean="0">
                <a:latin typeface="Cambria Math" panose="02040503050406030204" pitchFamily="18" charset="0"/>
                <a:ea typeface="Cambria Math" panose="02040503050406030204" pitchFamily="18" charset="0"/>
              </a:rPr>
              <a:t> = </a:t>
            </a:r>
            <a:r>
              <a:rPr lang="de-DE" sz="1100" dirty="0" err="1" smtClean="0">
                <a:latin typeface="Cambria Math" panose="02040503050406030204" pitchFamily="18" charset="0"/>
                <a:ea typeface="Cambria Math" panose="02040503050406030204" pitchFamily="18" charset="0"/>
              </a:rPr>
              <a:t>intercept</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from</a:t>
            </a:r>
            <a:r>
              <a:rPr lang="de-DE" sz="1100" dirty="0" smtClean="0">
                <a:latin typeface="Cambria Math" panose="02040503050406030204" pitchFamily="18" charset="0"/>
                <a:ea typeface="Cambria Math" panose="02040503050406030204" pitchFamily="18" charset="0"/>
              </a:rPr>
              <a:t> linear </a:t>
            </a:r>
            <a:r>
              <a:rPr lang="de-DE" sz="1100" dirty="0" err="1" smtClean="0">
                <a:latin typeface="Cambria Math" panose="02040503050406030204" pitchFamily="18" charset="0"/>
                <a:ea typeface="Cambria Math" panose="02040503050406030204" pitchFamily="18" charset="0"/>
              </a:rPr>
              <a:t>model</a:t>
            </a:r>
            <a:r>
              <a:rPr lang="de-DE" sz="1100" dirty="0" smtClean="0">
                <a:latin typeface="Cambria Math" panose="02040503050406030204" pitchFamily="18" charset="0"/>
                <a:ea typeface="Cambria Math" panose="02040503050406030204" pitchFamily="18" charset="0"/>
              </a:rPr>
              <a:t> </a:t>
            </a:r>
            <a:r>
              <a:rPr lang="de-DE" sz="1100" dirty="0" err="1" smtClean="0">
                <a:latin typeface="Cambria Math" panose="02040503050406030204" pitchFamily="18" charset="0"/>
                <a:ea typeface="Cambria Math" panose="02040503050406030204" pitchFamily="18" charset="0"/>
              </a:rPr>
              <a:t>of</a:t>
            </a:r>
            <a:r>
              <a:rPr lang="de-DE" sz="1100" dirty="0" smtClean="0">
                <a:latin typeface="Cambria Math" panose="02040503050406030204" pitchFamily="18" charset="0"/>
                <a:ea typeface="Cambria Math" panose="02040503050406030204" pitchFamily="18" charset="0"/>
              </a:rPr>
              <a:t> CA X BPAD</a:t>
            </a:r>
            <a:endParaRPr lang="en-US" sz="1100" dirty="0">
              <a:latin typeface="Cambria Math" panose="02040503050406030204" pitchFamily="18" charset="0"/>
              <a:ea typeface="Cambria Math" panose="02040503050406030204" pitchFamily="18" charset="0"/>
            </a:endParaRPr>
          </a:p>
        </p:txBody>
      </p:sp>
      <p:pic>
        <p:nvPicPr>
          <p:cNvPr id="2" name="Grafik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5270" y="2778837"/>
            <a:ext cx="4422315" cy="2948210"/>
          </a:xfrm>
          <a:prstGeom prst="rect">
            <a:avLst/>
          </a:prstGeom>
        </p:spPr>
      </p:pic>
      <p:sp>
        <p:nvSpPr>
          <p:cNvPr id="4" name="Rechteck 3"/>
          <p:cNvSpPr/>
          <p:nvPr/>
        </p:nvSpPr>
        <p:spPr>
          <a:xfrm>
            <a:off x="8410002" y="3187700"/>
            <a:ext cx="57785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p:cNvSpPr txBox="1"/>
          <p:nvPr/>
        </p:nvSpPr>
        <p:spPr>
          <a:xfrm>
            <a:off x="8313023" y="3156178"/>
            <a:ext cx="717550" cy="223138"/>
          </a:xfrm>
          <a:prstGeom prst="rect">
            <a:avLst/>
          </a:prstGeom>
          <a:noFill/>
        </p:spPr>
        <p:txBody>
          <a:bodyPr wrap="square" rtlCol="0">
            <a:spAutoFit/>
          </a:bodyPr>
          <a:lstStyle/>
          <a:p>
            <a:r>
              <a:rPr lang="en-US" sz="850" dirty="0" smtClean="0">
                <a:latin typeface="Arial" panose="020B0604020202020204" pitchFamily="34" charset="0"/>
                <a:cs typeface="Arial" panose="020B0604020202020204" pitchFamily="34" charset="0"/>
              </a:rPr>
              <a:t>0, p = 1.0</a:t>
            </a:r>
            <a:endParaRPr lang="en-US" sz="8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0922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Across Models…</a:t>
            </a:r>
            <a:endParaRPr lang="en-US" dirty="0"/>
          </a:p>
        </p:txBody>
      </p:sp>
      <p:graphicFrame>
        <p:nvGraphicFramePr>
          <p:cNvPr id="4" name="Tabelle 3"/>
          <p:cNvGraphicFramePr>
            <a:graphicFrameLocks noGrp="1"/>
          </p:cNvGraphicFramePr>
          <p:nvPr>
            <p:extLst/>
          </p:nvPr>
        </p:nvGraphicFramePr>
        <p:xfrm>
          <a:off x="950227" y="1899944"/>
          <a:ext cx="9948121" cy="4282440"/>
        </p:xfrm>
        <a:graphic>
          <a:graphicData uri="http://schemas.openxmlformats.org/drawingml/2006/table">
            <a:tbl>
              <a:tblPr firstRow="1" bandRow="1">
                <a:tableStyleId>{5C22544A-7EE6-4342-B048-85BDC9FD1C3A}</a:tableStyleId>
              </a:tblPr>
              <a:tblGrid>
                <a:gridCol w="3316039">
                  <a:extLst>
                    <a:ext uri="{9D8B030D-6E8A-4147-A177-3AD203B41FA5}">
                      <a16:colId xmlns:a16="http://schemas.microsoft.com/office/drawing/2014/main" val="4114323885"/>
                    </a:ext>
                  </a:extLst>
                </a:gridCol>
                <a:gridCol w="1352800">
                  <a:extLst>
                    <a:ext uri="{9D8B030D-6E8A-4147-A177-3AD203B41FA5}">
                      <a16:colId xmlns:a16="http://schemas.microsoft.com/office/drawing/2014/main" val="4201210972"/>
                    </a:ext>
                  </a:extLst>
                </a:gridCol>
                <a:gridCol w="1805370">
                  <a:extLst>
                    <a:ext uri="{9D8B030D-6E8A-4147-A177-3AD203B41FA5}">
                      <a16:colId xmlns:a16="http://schemas.microsoft.com/office/drawing/2014/main" val="3728898217"/>
                    </a:ext>
                  </a:extLst>
                </a:gridCol>
                <a:gridCol w="1775585">
                  <a:extLst>
                    <a:ext uri="{9D8B030D-6E8A-4147-A177-3AD203B41FA5}">
                      <a16:colId xmlns:a16="http://schemas.microsoft.com/office/drawing/2014/main" val="1215905199"/>
                    </a:ext>
                  </a:extLst>
                </a:gridCol>
                <a:gridCol w="1698327">
                  <a:extLst>
                    <a:ext uri="{9D8B030D-6E8A-4147-A177-3AD203B41FA5}">
                      <a16:colId xmlns:a16="http://schemas.microsoft.com/office/drawing/2014/main" val="448410912"/>
                    </a:ext>
                  </a:extLst>
                </a:gridCol>
              </a:tblGrid>
              <a:tr h="370840">
                <a:tc gridSpan="5">
                  <a:txBody>
                    <a:bodyPr/>
                    <a:lstStyle/>
                    <a:p>
                      <a:r>
                        <a:rPr lang="en-US" sz="1100" b="0" dirty="0" smtClean="0">
                          <a:solidFill>
                            <a:schemeClr val="tx1"/>
                          </a:solidFill>
                          <a:latin typeface="Raleway" panose="020B0604020202020204"/>
                        </a:rPr>
                        <a:t>Table 3. Correlation strength (rho or r) between BPAD and neuropathology/cognitive function across five different models </a:t>
                      </a:r>
                      <a:endParaRPr lang="en-US" sz="1100" b="0" dirty="0">
                        <a:solidFill>
                          <a:schemeClr val="tx1"/>
                        </a:solidFill>
                        <a:latin typeface="Raleway" panose="020B0604020202020204"/>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195912442"/>
                  </a:ext>
                </a:extLst>
              </a:tr>
              <a:tr h="370840">
                <a:tc>
                  <a:txBody>
                    <a:bodyPr/>
                    <a:lstStyle/>
                    <a:p>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gridSpan="2">
                  <a:txBody>
                    <a:bodyPr/>
                    <a:lstStyle/>
                    <a:p>
                      <a:pPr algn="ctr"/>
                      <a:r>
                        <a:rPr lang="en-US" sz="1200" b="1" dirty="0" smtClean="0">
                          <a:solidFill>
                            <a:schemeClr val="tx1"/>
                          </a:solidFill>
                          <a:latin typeface="Raleway" panose="020B0604020202020204"/>
                        </a:rPr>
                        <a:t>FDG-PET</a:t>
                      </a:r>
                      <a:endParaRPr lang="en-US" sz="1200" b="1"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tc gridSpan="2">
                  <a:txBody>
                    <a:bodyPr/>
                    <a:lstStyle/>
                    <a:p>
                      <a:pPr algn="ctr"/>
                      <a:r>
                        <a:rPr lang="en-US" sz="1200" b="1" dirty="0" smtClean="0">
                          <a:solidFill>
                            <a:schemeClr val="tx1"/>
                          </a:solidFill>
                          <a:latin typeface="Raleway" panose="020B0604020202020204"/>
                        </a:rPr>
                        <a:t>MRI</a:t>
                      </a:r>
                      <a:endParaRPr lang="en-US" sz="1200" b="1"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en-US"/>
                    </a:p>
                  </a:txBody>
                  <a:tcPr/>
                </a:tc>
                <a:extLst>
                  <a:ext uri="{0D108BD9-81ED-4DB2-BD59-A6C34878D82A}">
                    <a16:rowId xmlns:a16="http://schemas.microsoft.com/office/drawing/2014/main" val="3467601548"/>
                  </a:ext>
                </a:extLst>
              </a:tr>
              <a:tr h="370840">
                <a:tc>
                  <a:txBody>
                    <a:bodyPr/>
                    <a:lstStyle/>
                    <a:p>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Zero-order</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Partial</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Zero-order</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Partial</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244164"/>
                  </a:ext>
                </a:extLst>
              </a:tr>
              <a:tr h="370840">
                <a:tc>
                  <a:txBody>
                    <a:bodyPr/>
                    <a:lstStyle/>
                    <a:p>
                      <a:r>
                        <a:rPr lang="en-US" sz="1200" dirty="0" smtClean="0">
                          <a:solidFill>
                            <a:schemeClr val="tx1"/>
                          </a:solidFill>
                          <a:latin typeface="Raleway" panose="020B0604020202020204"/>
                        </a:rPr>
                        <a:t>CSF ABETA</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-0.222</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[-0.237; -0.172]</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-0.186</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[-0.224; -0.135]</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-0.316</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[-0.319; 0.305]</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-0.269</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[-0.279; -0.266]</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666454727"/>
                  </a:ext>
                </a:extLst>
              </a:tr>
              <a:tr h="370840">
                <a:tc>
                  <a:txBody>
                    <a:bodyPr/>
                    <a:lstStyle/>
                    <a:p>
                      <a:r>
                        <a:rPr lang="en-US" sz="1200" dirty="0" smtClean="0">
                          <a:solidFill>
                            <a:schemeClr val="tx1"/>
                          </a:solidFill>
                          <a:latin typeface="Raleway" panose="020B0604020202020204"/>
                        </a:rPr>
                        <a:t>AV45 (global SUVR)</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smtClean="0">
                          <a:solidFill>
                            <a:schemeClr val="tx1"/>
                          </a:solidFill>
                          <a:latin typeface="Raleway" panose="020B0604020202020204"/>
                        </a:rPr>
                        <a:t>0.137</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[0.113; 0.154]</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sz="1200" baseline="0" dirty="0" smtClean="0">
                          <a:solidFill>
                            <a:schemeClr val="tx1"/>
                          </a:solidFill>
                          <a:latin typeface="Raleway" panose="020B0604020202020204"/>
                        </a:rPr>
                        <a:t>--</a:t>
                      </a:r>
                    </a:p>
                  </a:txBody>
                  <a:tcPr>
                    <a:solidFill>
                      <a:schemeClr val="bg1"/>
                    </a:solidFill>
                  </a:tcPr>
                </a:tc>
                <a:tc>
                  <a:txBody>
                    <a:bodyPr/>
                    <a:lstStyle/>
                    <a:p>
                      <a:pPr algn="ctr"/>
                      <a:r>
                        <a:rPr lang="en-US" sz="1200" dirty="0" smtClean="0">
                          <a:solidFill>
                            <a:schemeClr val="tx1"/>
                          </a:solidFill>
                          <a:latin typeface="Raleway" panose="020B0604020202020204"/>
                        </a:rPr>
                        <a:t>0.197</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[0.176; 0.217]</a:t>
                      </a:r>
                      <a:endParaRPr lang="en-US" sz="1200" dirty="0">
                        <a:solidFill>
                          <a:schemeClr val="tx1"/>
                        </a:solidFill>
                        <a:latin typeface="Raleway" panose="020B0604020202020204"/>
                      </a:endParaRPr>
                    </a:p>
                  </a:txBody>
                  <a:tcPr>
                    <a:solidFill>
                      <a:schemeClr val="bg1"/>
                    </a:solidFill>
                  </a:tcPr>
                </a:tc>
                <a:tc>
                  <a:txBody>
                    <a:bodyPr/>
                    <a:lstStyle/>
                    <a:p>
                      <a:pPr algn="ctr"/>
                      <a:r>
                        <a:rPr lang="en-US" sz="1200" dirty="0" smtClean="0">
                          <a:solidFill>
                            <a:schemeClr val="tx1"/>
                          </a:solidFill>
                          <a:latin typeface="Raleway" panose="020B0604020202020204"/>
                        </a:rPr>
                        <a:t>0.173</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[0.163; 0.202]</a:t>
                      </a:r>
                      <a:endParaRPr lang="en-US" sz="1200" dirty="0">
                        <a:solidFill>
                          <a:schemeClr val="tx1"/>
                        </a:solidFill>
                        <a:latin typeface="Raleway" panose="020B0604020202020204"/>
                      </a:endParaRPr>
                    </a:p>
                  </a:txBody>
                  <a:tcPr>
                    <a:solidFill>
                      <a:schemeClr val="bg1"/>
                    </a:solidFill>
                  </a:tcPr>
                </a:tc>
                <a:extLst>
                  <a:ext uri="{0D108BD9-81ED-4DB2-BD59-A6C34878D82A}">
                    <a16:rowId xmlns:a16="http://schemas.microsoft.com/office/drawing/2014/main" val="144189092"/>
                  </a:ext>
                </a:extLst>
              </a:tr>
              <a:tr h="370840">
                <a:tc>
                  <a:txBody>
                    <a:bodyPr/>
                    <a:lstStyle/>
                    <a:p>
                      <a:r>
                        <a:rPr lang="en-US" sz="1200" dirty="0" smtClean="0">
                          <a:solidFill>
                            <a:schemeClr val="tx1"/>
                          </a:solidFill>
                          <a:latin typeface="Raleway" panose="020B0604020202020204"/>
                        </a:rPr>
                        <a:t>CSF Tau</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solidFill>
                      <a:schemeClr val="bg1"/>
                    </a:solidFill>
                  </a:tcPr>
                </a:tc>
                <a:tc>
                  <a:txBody>
                    <a:bodyPr/>
                    <a:lstStyle/>
                    <a:p>
                      <a:pPr algn="ctr"/>
                      <a:r>
                        <a:rPr lang="en-US" sz="1200" dirty="0" smtClean="0">
                          <a:solidFill>
                            <a:schemeClr val="tx1"/>
                          </a:solidFill>
                          <a:latin typeface="Raleway" panose="020B0604020202020204"/>
                        </a:rPr>
                        <a:t>0.127</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[0.121; 0.138]</a:t>
                      </a:r>
                      <a:endParaRPr lang="en-US" sz="1200" dirty="0">
                        <a:solidFill>
                          <a:schemeClr val="tx1"/>
                        </a:solidFill>
                        <a:latin typeface="Raleway" panose="020B0604020202020204"/>
                      </a:endParaRPr>
                    </a:p>
                  </a:txBody>
                  <a:tcPr>
                    <a:solidFill>
                      <a:schemeClr val="bg1"/>
                    </a:solidFill>
                  </a:tcPr>
                </a:tc>
                <a:tc>
                  <a:txBody>
                    <a:bodyPr/>
                    <a:lstStyle/>
                    <a:p>
                      <a:pPr algn="ctr"/>
                      <a:r>
                        <a:rPr lang="en-US" sz="1200" dirty="0" smtClean="0">
                          <a:solidFill>
                            <a:schemeClr val="tx1"/>
                          </a:solidFill>
                          <a:latin typeface="Raleway" panose="020B0604020202020204"/>
                        </a:rPr>
                        <a:t>0.124</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[0.114; 0.138]</a:t>
                      </a:r>
                      <a:endParaRPr lang="en-US" sz="1200" dirty="0" smtClean="0">
                        <a:solidFill>
                          <a:schemeClr val="tx1"/>
                        </a:solidFill>
                        <a:latin typeface="Raleway" panose="020B0604020202020204"/>
                      </a:endParaRPr>
                    </a:p>
                  </a:txBody>
                  <a:tcPr>
                    <a:solidFill>
                      <a:schemeClr val="bg1"/>
                    </a:solidFill>
                  </a:tcPr>
                </a:tc>
                <a:extLst>
                  <a:ext uri="{0D108BD9-81ED-4DB2-BD59-A6C34878D82A}">
                    <a16:rowId xmlns:a16="http://schemas.microsoft.com/office/drawing/2014/main" val="2282227843"/>
                  </a:ext>
                </a:extLst>
              </a:tr>
              <a:tr h="370840">
                <a:tc>
                  <a:txBody>
                    <a:bodyPr/>
                    <a:lstStyle/>
                    <a:p>
                      <a:r>
                        <a:rPr lang="en-US" sz="1200" dirty="0" smtClean="0">
                          <a:solidFill>
                            <a:schemeClr val="tx1"/>
                          </a:solidFill>
                          <a:latin typeface="Raleway" panose="020B0604020202020204"/>
                        </a:rPr>
                        <a:t>CSF </a:t>
                      </a:r>
                      <a:r>
                        <a:rPr lang="en-US" sz="1200" dirty="0" err="1" smtClean="0">
                          <a:solidFill>
                            <a:schemeClr val="tx1"/>
                          </a:solidFill>
                          <a:latin typeface="Raleway" panose="020B0604020202020204"/>
                        </a:rPr>
                        <a:t>PTau</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0.146</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[0.141; 0.157]</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0.139</a:t>
                      </a:r>
                      <a:r>
                        <a:rPr lang="en-US" sz="1200" baseline="0" dirty="0" smtClean="0">
                          <a:solidFill>
                            <a:schemeClr val="tx1"/>
                          </a:solidFill>
                          <a:latin typeface="Raleway" panose="020B0604020202020204"/>
                        </a:rPr>
                        <a:t> </a:t>
                      </a:r>
                    </a:p>
                    <a:p>
                      <a:pPr algn="ctr"/>
                      <a:r>
                        <a:rPr lang="en-US" sz="1200" baseline="0" dirty="0" smtClean="0">
                          <a:solidFill>
                            <a:schemeClr val="tx1"/>
                          </a:solidFill>
                          <a:latin typeface="Raleway" panose="020B0604020202020204"/>
                        </a:rPr>
                        <a:t>[0.131; 0.153]</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998230"/>
                  </a:ext>
                </a:extLst>
              </a:tr>
              <a:tr h="370840">
                <a:tc>
                  <a:txBody>
                    <a:bodyPr/>
                    <a:lstStyle/>
                    <a:p>
                      <a:r>
                        <a:rPr lang="en-US" sz="1200" dirty="0" smtClean="0">
                          <a:solidFill>
                            <a:schemeClr val="tx1"/>
                          </a:solidFill>
                          <a:latin typeface="Raleway" panose="020B0604020202020204"/>
                        </a:rPr>
                        <a:t>ADNI-MEM</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-0.279</a:t>
                      </a:r>
                      <a:br>
                        <a:rPr lang="en-US" sz="1200" dirty="0" smtClean="0">
                          <a:solidFill>
                            <a:schemeClr val="tx1"/>
                          </a:solidFill>
                          <a:latin typeface="Raleway" panose="020B0604020202020204"/>
                        </a:rPr>
                      </a:br>
                      <a:r>
                        <a:rPr lang="en-US" sz="1200" dirty="0" smtClean="0">
                          <a:solidFill>
                            <a:schemeClr val="tx1"/>
                          </a:solidFill>
                          <a:latin typeface="Raleway" panose="020B0604020202020204"/>
                        </a:rPr>
                        <a:t>[-0.321;</a:t>
                      </a:r>
                      <a:r>
                        <a:rPr lang="en-US" sz="1200" baseline="0" dirty="0" smtClean="0">
                          <a:solidFill>
                            <a:schemeClr val="tx1"/>
                          </a:solidFill>
                          <a:latin typeface="Raleway" panose="020B0604020202020204"/>
                        </a:rPr>
                        <a:t> -0.234]</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-0.250</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[-0.257; -0.234]</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-0.455</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[-0.459; -0.443]</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smtClean="0">
                          <a:solidFill>
                            <a:schemeClr val="tx1"/>
                          </a:solidFill>
                          <a:latin typeface="Raleway" panose="020B0604020202020204"/>
                        </a:rPr>
                        <a:t>-0.409</a:t>
                      </a:r>
                      <a:r>
                        <a:rPr lang="en-US" sz="1200" baseline="0" dirty="0" smtClean="0">
                          <a:solidFill>
                            <a:schemeClr val="tx1"/>
                          </a:solidFill>
                          <a:latin typeface="Raleway" panose="020B0604020202020204"/>
                        </a:rPr>
                        <a:t> </a:t>
                      </a:r>
                      <a:br>
                        <a:rPr lang="en-US" sz="1200" baseline="0" dirty="0" smtClean="0">
                          <a:solidFill>
                            <a:schemeClr val="tx1"/>
                          </a:solidFill>
                          <a:latin typeface="Raleway" panose="020B0604020202020204"/>
                        </a:rPr>
                      </a:br>
                      <a:r>
                        <a:rPr lang="en-US" sz="1200" baseline="0" dirty="0" smtClean="0">
                          <a:solidFill>
                            <a:schemeClr val="tx1"/>
                          </a:solidFill>
                          <a:latin typeface="Raleway" panose="020B0604020202020204"/>
                        </a:rPr>
                        <a:t>[-0.420; -0.397]</a:t>
                      </a:r>
                      <a:endParaRPr lang="en-US" sz="12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51506836"/>
                  </a:ext>
                </a:extLst>
              </a:tr>
              <a:tr h="370840">
                <a:tc>
                  <a:txBody>
                    <a:bodyPr/>
                    <a:lstStyle/>
                    <a:p>
                      <a:r>
                        <a:rPr lang="en-US" sz="1200" dirty="0" smtClean="0">
                          <a:solidFill>
                            <a:schemeClr val="tx1"/>
                          </a:solidFill>
                          <a:latin typeface="Raleway" panose="020B0604020202020204"/>
                        </a:rPr>
                        <a:t>ADNI-EF</a:t>
                      </a:r>
                      <a:endParaRPr lang="en-US" sz="1200" dirty="0">
                        <a:solidFill>
                          <a:schemeClr val="tx1"/>
                        </a:solidFill>
                        <a:latin typeface="Raleway" panose="020B0604020202020204"/>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-0.272</a:t>
                      </a:r>
                      <a:br>
                        <a:rPr lang="en-US" sz="1200" dirty="0" smtClean="0">
                          <a:solidFill>
                            <a:schemeClr val="tx1"/>
                          </a:solidFill>
                          <a:latin typeface="Raleway" panose="020B0604020202020204"/>
                        </a:rPr>
                      </a:br>
                      <a:r>
                        <a:rPr lang="en-US" sz="1200" baseline="0" dirty="0" smtClean="0">
                          <a:solidFill>
                            <a:schemeClr val="tx1"/>
                          </a:solidFill>
                          <a:latin typeface="Raleway" panose="020B0604020202020204"/>
                        </a:rPr>
                        <a:t>[-0.323; -0.241]</a:t>
                      </a: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-0.255 </a:t>
                      </a:r>
                      <a:br>
                        <a:rPr lang="en-US" sz="1200" dirty="0" smtClean="0">
                          <a:solidFill>
                            <a:schemeClr val="tx1"/>
                          </a:solidFill>
                          <a:latin typeface="Raleway" panose="020B0604020202020204"/>
                        </a:rPr>
                      </a:br>
                      <a:r>
                        <a:rPr lang="en-US" sz="1200" dirty="0" smtClean="0">
                          <a:solidFill>
                            <a:schemeClr val="tx1"/>
                          </a:solidFill>
                          <a:latin typeface="Raleway" panose="020B0604020202020204"/>
                        </a:rPr>
                        <a:t>[-0.258; -0.219]*</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-0.325 </a:t>
                      </a:r>
                      <a:br>
                        <a:rPr lang="en-US" sz="1200" dirty="0" smtClean="0">
                          <a:solidFill>
                            <a:schemeClr val="tx1"/>
                          </a:solidFill>
                          <a:latin typeface="Raleway" panose="020B0604020202020204"/>
                        </a:rPr>
                      </a:br>
                      <a:r>
                        <a:rPr lang="en-US" sz="1200" baseline="0" dirty="0" smtClean="0">
                          <a:solidFill>
                            <a:schemeClr val="tx1"/>
                          </a:solidFill>
                          <a:latin typeface="Raleway" panose="020B0604020202020204"/>
                        </a:rPr>
                        <a:t>[-0.339; -0.307]</a:t>
                      </a:r>
                      <a:r>
                        <a:rPr lang="en-US" sz="1200" dirty="0" smtClean="0">
                          <a:solidFill>
                            <a:schemeClr val="tx1"/>
                          </a:solidFill>
                          <a:latin typeface="Raleway" panose="020B0604020202020204"/>
                        </a:rPr>
                        <a:t>*</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smtClean="0">
                          <a:solidFill>
                            <a:schemeClr val="tx1"/>
                          </a:solidFill>
                          <a:latin typeface="Raleway" panose="020B0604020202020204"/>
                        </a:rPr>
                        <a:t>-0.290 </a:t>
                      </a:r>
                      <a:br>
                        <a:rPr lang="en-US" sz="1200" dirty="0" smtClean="0">
                          <a:solidFill>
                            <a:schemeClr val="tx1"/>
                          </a:solidFill>
                          <a:latin typeface="Raleway" panose="020B0604020202020204"/>
                        </a:rPr>
                      </a:br>
                      <a:r>
                        <a:rPr lang="en-US" sz="1200" dirty="0" smtClean="0">
                          <a:solidFill>
                            <a:schemeClr val="tx1"/>
                          </a:solidFill>
                          <a:latin typeface="Raleway" panose="020B0604020202020204"/>
                        </a:rPr>
                        <a:t>[-0.301; -0.286]*</a:t>
                      </a:r>
                      <a:endParaRPr lang="en-US" sz="1200" dirty="0">
                        <a:solidFill>
                          <a:schemeClr val="tx1"/>
                        </a:solidFill>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3898543"/>
                  </a:ext>
                </a:extLst>
              </a:tr>
              <a:tr h="370840">
                <a:tc gridSpan="5">
                  <a:txBody>
                    <a:bodyPr/>
                    <a:lstStyle/>
                    <a:p>
                      <a:r>
                        <a:rPr lang="en-US" sz="1100" i="1" dirty="0" smtClean="0">
                          <a:solidFill>
                            <a:schemeClr val="tx1"/>
                          </a:solidFill>
                          <a:latin typeface="Raleway" panose="020B0604020202020204"/>
                        </a:rPr>
                        <a:t>Notes.</a:t>
                      </a:r>
                      <a:r>
                        <a:rPr lang="en-US" sz="1100" i="0" baseline="0" dirty="0" smtClean="0">
                          <a:solidFill>
                            <a:schemeClr val="tx1"/>
                          </a:solidFill>
                          <a:latin typeface="Raleway" panose="020B0604020202020204"/>
                        </a:rPr>
                        <a:t> Median [range] of correlation coefficients are displayed when significant (p&lt;0.05) correlation existed in brain-predicted age according to all five models. Coefficients are Spearman Rho unless marked by an asterisk (*: Pearson’s r coefficient).</a:t>
                      </a:r>
                      <a:endParaRPr lang="en-US" sz="1100" i="1"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a:solidFill>
                          <a:schemeClr val="tx1"/>
                        </a:solidFill>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smtClean="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hMerge="1">
                  <a:txBody>
                    <a:bodyPr/>
                    <a:lstStyle/>
                    <a:p>
                      <a:endParaRPr lang="en-US" sz="1400" dirty="0">
                        <a:solidFill>
                          <a:schemeClr val="tx1"/>
                        </a:solidFill>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63739694"/>
                  </a:ext>
                </a:extLst>
              </a:tr>
            </a:tbl>
          </a:graphicData>
        </a:graphic>
      </p:graphicFrame>
      <p:grpSp>
        <p:nvGrpSpPr>
          <p:cNvPr id="10" name="Gruppieren 9"/>
          <p:cNvGrpSpPr/>
          <p:nvPr/>
        </p:nvGrpSpPr>
        <p:grpSpPr>
          <a:xfrm>
            <a:off x="7738711" y="890974"/>
            <a:ext cx="4272262" cy="475813"/>
            <a:chOff x="1928100" y="1497366"/>
            <a:chExt cx="8177071" cy="743558"/>
          </a:xfrm>
          <a:solidFill>
            <a:srgbClr val="234F77"/>
          </a:solidFill>
        </p:grpSpPr>
        <p:sp>
          <p:nvSpPr>
            <p:cNvPr id="5" name="Ellipse 4"/>
            <p:cNvSpPr/>
            <p:nvPr/>
          </p:nvSpPr>
          <p:spPr>
            <a:xfrm>
              <a:off x="3626886" y="1497366"/>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6" name="Ellipse 5"/>
            <p:cNvSpPr/>
            <p:nvPr/>
          </p:nvSpPr>
          <p:spPr>
            <a:xfrm>
              <a:off x="5293061"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7" name="Ellipse 6"/>
            <p:cNvSpPr/>
            <p:nvPr/>
          </p:nvSpPr>
          <p:spPr>
            <a:xfrm>
              <a:off x="6913099"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8" name="Ellipse 7"/>
            <p:cNvSpPr/>
            <p:nvPr/>
          </p:nvSpPr>
          <p:spPr>
            <a:xfrm>
              <a:off x="8527897"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9" name="Ellipse 8"/>
            <p:cNvSpPr/>
            <p:nvPr/>
          </p:nvSpPr>
          <p:spPr>
            <a:xfrm>
              <a:off x="1928100" y="150878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grpSp>
      <p:sp>
        <p:nvSpPr>
          <p:cNvPr id="11" name="Textfeld 10"/>
          <p:cNvSpPr txBox="1"/>
          <p:nvPr/>
        </p:nvSpPr>
        <p:spPr>
          <a:xfrm>
            <a:off x="950227" y="6488668"/>
            <a:ext cx="10250906" cy="307777"/>
          </a:xfrm>
          <a:prstGeom prst="rect">
            <a:avLst/>
          </a:prstGeom>
          <a:noFill/>
        </p:spPr>
        <p:txBody>
          <a:bodyPr wrap="square" rtlCol="0">
            <a:spAutoFit/>
          </a:bodyPr>
          <a:lstStyle/>
          <a:p>
            <a:r>
              <a:rPr lang="en-US" sz="1400" b="1" dirty="0" smtClean="0"/>
              <a:t>A table of all correlation coefficients and their p values will go into the supplementary materials.</a:t>
            </a:r>
            <a:endParaRPr lang="en-US" sz="1400" b="1" dirty="0"/>
          </a:p>
        </p:txBody>
      </p:sp>
      <p:sp>
        <p:nvSpPr>
          <p:cNvPr id="12" name="Textfeld 11"/>
          <p:cNvSpPr txBox="1"/>
          <p:nvPr/>
        </p:nvSpPr>
        <p:spPr>
          <a:xfrm>
            <a:off x="375920" y="1527953"/>
            <a:ext cx="11399520" cy="369332"/>
          </a:xfrm>
          <a:prstGeom prst="rect">
            <a:avLst/>
          </a:prstGeom>
          <a:noFill/>
        </p:spPr>
        <p:txBody>
          <a:bodyPr wrap="square" rtlCol="0">
            <a:spAutoFit/>
          </a:bodyPr>
          <a:lstStyle/>
          <a:p>
            <a:pPr algn="ctr"/>
            <a:r>
              <a:rPr lang="en-US" b="1" dirty="0" smtClean="0"/>
              <a:t>Stronger and more significant correlations with neuropathology/cognitive function using MRI-BPAD.</a:t>
            </a:r>
            <a:endParaRPr lang="en-US" b="1" dirty="0"/>
          </a:p>
        </p:txBody>
      </p:sp>
    </p:spTree>
    <p:extLst>
      <p:ext uri="{BB962C8B-B14F-4D97-AF65-F5344CB8AC3E}">
        <p14:creationId xmlns:p14="http://schemas.microsoft.com/office/powerpoint/2010/main" val="390582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Across Models…</a:t>
            </a:r>
            <a:endParaRPr lang="en-US" dirty="0"/>
          </a:p>
        </p:txBody>
      </p:sp>
      <p:graphicFrame>
        <p:nvGraphicFramePr>
          <p:cNvPr id="5" name="Tabelle 4"/>
          <p:cNvGraphicFramePr>
            <a:graphicFrameLocks noGrp="1"/>
          </p:cNvGraphicFramePr>
          <p:nvPr>
            <p:extLst/>
          </p:nvPr>
        </p:nvGraphicFramePr>
        <p:xfrm>
          <a:off x="3687546" y="2577342"/>
          <a:ext cx="4657558" cy="2672080"/>
        </p:xfrm>
        <a:graphic>
          <a:graphicData uri="http://schemas.openxmlformats.org/drawingml/2006/table">
            <a:tbl>
              <a:tblPr firstRow="1" bandRow="1">
                <a:tableStyleId>{5C22544A-7EE6-4342-B048-85BDC9FD1C3A}</a:tableStyleId>
              </a:tblPr>
              <a:tblGrid>
                <a:gridCol w="964605">
                  <a:extLst>
                    <a:ext uri="{9D8B030D-6E8A-4147-A177-3AD203B41FA5}">
                      <a16:colId xmlns:a16="http://schemas.microsoft.com/office/drawing/2014/main" val="339591005"/>
                    </a:ext>
                  </a:extLst>
                </a:gridCol>
                <a:gridCol w="2140434">
                  <a:extLst>
                    <a:ext uri="{9D8B030D-6E8A-4147-A177-3AD203B41FA5}">
                      <a16:colId xmlns:a16="http://schemas.microsoft.com/office/drawing/2014/main" val="3786895117"/>
                    </a:ext>
                  </a:extLst>
                </a:gridCol>
                <a:gridCol w="1552519">
                  <a:extLst>
                    <a:ext uri="{9D8B030D-6E8A-4147-A177-3AD203B41FA5}">
                      <a16:colId xmlns:a16="http://schemas.microsoft.com/office/drawing/2014/main" val="1557912420"/>
                    </a:ext>
                  </a:extLst>
                </a:gridCol>
              </a:tblGrid>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Raleway" panose="020B0604020202020204"/>
                          <a:ea typeface="+mn-ea"/>
                          <a:cs typeface="+mn-cs"/>
                        </a:rPr>
                        <a:t>Table 4. Odds ratio to develop Alzheimer’s disease within two years with a baseline diagnosis of MCI across five models.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p>
                  </a:txBody>
                  <a:tcPr>
                    <a:lnT w="12700" cap="flat" cmpd="sng" algn="ctr">
                      <a:noFill/>
                      <a:prstDash val="solid"/>
                      <a:round/>
                      <a:headEnd type="none" w="med" len="med"/>
                      <a:tailEnd type="none" w="med" len="med"/>
                    </a:lnT>
                    <a:solidFill>
                      <a:schemeClr val="bg1"/>
                    </a:solidFill>
                  </a:tcPr>
                </a:tc>
                <a:tc hMerge="1">
                  <a:txBody>
                    <a:bodyPr/>
                    <a:lstStyle/>
                    <a:p>
                      <a:endParaRPr lang="en-US" dirty="0"/>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514836039"/>
                  </a:ext>
                </a:extLst>
              </a:tr>
              <a:tr h="370840">
                <a:tc>
                  <a:txBody>
                    <a:bodyPr/>
                    <a:lstStyle/>
                    <a:p>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FDG-PET</a:t>
                      </a:r>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MRI</a:t>
                      </a:r>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0074214"/>
                  </a:ext>
                </a:extLst>
              </a:tr>
              <a:tr h="370840">
                <a:tc>
                  <a:txBody>
                    <a:bodyPr/>
                    <a:lstStyle/>
                    <a:p>
                      <a:r>
                        <a:rPr lang="en-US" sz="1400" dirty="0" smtClean="0">
                          <a:latin typeface="Raleway" panose="020B0604020202020204"/>
                        </a:rPr>
                        <a:t>BPAD</a:t>
                      </a:r>
                      <a:endParaRPr lang="en-US" sz="1400" dirty="0">
                        <a:latin typeface="Raleway" panose="020B0604020202020204"/>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smtClean="0">
                          <a:latin typeface="Raleway" panose="020B0604020202020204"/>
                        </a:rPr>
                        <a:t>32% [16%; 36%]</a:t>
                      </a:r>
                      <a:endParaRPr lang="en-US" sz="1400" dirty="0">
                        <a:latin typeface="Raleway" panose="020B0604020202020204"/>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dirty="0" smtClean="0">
                          <a:latin typeface="Raleway" panose="020B0604020202020204"/>
                        </a:rPr>
                        <a:t>46% [44%; 53%]</a:t>
                      </a:r>
                      <a:endParaRPr lang="en-US" sz="1400" dirty="0">
                        <a:latin typeface="Raleway" panose="020B0604020202020204"/>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759538821"/>
                  </a:ext>
                </a:extLst>
              </a:tr>
              <a:tr h="370840">
                <a:tc>
                  <a:txBody>
                    <a:bodyPr/>
                    <a:lstStyle/>
                    <a:p>
                      <a:r>
                        <a:rPr lang="en-US" sz="1400" dirty="0" smtClean="0">
                          <a:latin typeface="Raleway" panose="020B0604020202020204"/>
                        </a:rPr>
                        <a:t>Sex</a:t>
                      </a:r>
                      <a:endParaRPr lang="en-US" sz="1400" dirty="0">
                        <a:latin typeface="Raleway" panose="020B0604020202020204"/>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400" dirty="0" smtClean="0">
                          <a:latin typeface="Raleway" panose="020B0604020202020204"/>
                        </a:rPr>
                        <a:t>--</a:t>
                      </a:r>
                      <a:endParaRPr lang="en-US" sz="1400" dirty="0">
                        <a:latin typeface="Raleway" panose="020B0604020202020204"/>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pPr algn="ctr"/>
                      <a:r>
                        <a:rPr lang="en-US" sz="1400" dirty="0" smtClean="0">
                          <a:latin typeface="Raleway" panose="020B0604020202020204"/>
                        </a:rPr>
                        <a:t>-41 [-40%; -42%]</a:t>
                      </a:r>
                      <a:endParaRPr lang="en-US" sz="1400" dirty="0">
                        <a:latin typeface="Raleway" panose="020B0604020202020204"/>
                      </a:endParaRPr>
                    </a:p>
                  </a:txBody>
                  <a:tcPr>
                    <a:solidFill>
                      <a:schemeClr val="bg1"/>
                    </a:solidFill>
                  </a:tcPr>
                </a:tc>
                <a:extLst>
                  <a:ext uri="{0D108BD9-81ED-4DB2-BD59-A6C34878D82A}">
                    <a16:rowId xmlns:a16="http://schemas.microsoft.com/office/drawing/2014/main" val="1808408994"/>
                  </a:ext>
                </a:extLst>
              </a:tr>
              <a:tr h="370840">
                <a:tc>
                  <a:txBody>
                    <a:bodyPr/>
                    <a:lstStyle/>
                    <a:p>
                      <a:r>
                        <a:rPr lang="en-US" sz="1400" dirty="0" smtClean="0">
                          <a:latin typeface="Raleway" panose="020B0604020202020204"/>
                        </a:rPr>
                        <a:t>Age</a:t>
                      </a:r>
                      <a:endParaRPr lang="en-US" sz="1400" dirty="0">
                        <a:latin typeface="Raleway" panose="020B0604020202020204"/>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a:t>
                      </a:r>
                      <a:endParaRPr lang="en-US" sz="1400" dirty="0">
                        <a:latin typeface="Raleway" panose="020B0604020202020204"/>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smtClean="0">
                          <a:latin typeface="Raleway" panose="020B0604020202020204"/>
                        </a:rPr>
                        <a:t>--</a:t>
                      </a:r>
                      <a:endParaRPr lang="en-US" sz="1400" dirty="0">
                        <a:latin typeface="Raleway" panose="020B0604020202020204"/>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2319433"/>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smtClean="0">
                          <a:ln>
                            <a:noFill/>
                          </a:ln>
                          <a:solidFill>
                            <a:prstClr val="black"/>
                          </a:solidFill>
                          <a:effectLst/>
                          <a:uLnTx/>
                          <a:uFillTx/>
                          <a:latin typeface="Raleway" panose="020B0604020202020204"/>
                          <a:ea typeface="+mn-ea"/>
                          <a:cs typeface="+mn-cs"/>
                        </a:rPr>
                        <a:t>Notes. </a:t>
                      </a:r>
                      <a:r>
                        <a:rPr kumimoji="0" lang="en-US" sz="1100" b="0" i="0" u="none" strike="noStrike" kern="1200" cap="none" spc="0" normalizeH="0" baseline="0" noProof="0" dirty="0" smtClean="0">
                          <a:ln>
                            <a:noFill/>
                          </a:ln>
                          <a:solidFill>
                            <a:prstClr val="black"/>
                          </a:solidFill>
                          <a:effectLst/>
                          <a:uLnTx/>
                          <a:uFillTx/>
                          <a:latin typeface="Raleway" panose="020B0604020202020204"/>
                          <a:ea typeface="+mn-ea"/>
                          <a:cs typeface="+mn-cs"/>
                        </a:rPr>
                        <a:t>Median [Range] percentage increase is displayed per one year increase in BPAD or if sex = Male. Sex was a significant predictor in 0/5 models in FDG-PET and 3/5 models in MRI. Age was a significant predictor in 1/5 models in FDG-PET and 0/5 models in MRI.</a:t>
                      </a:r>
                      <a:endParaRPr kumimoji="0" lang="en-US" sz="1100" b="0" i="1" u="none" strike="noStrike" kern="1200" cap="none" spc="0" normalizeH="0" baseline="0" noProof="0" dirty="0" smtClean="0">
                        <a:ln>
                          <a:noFill/>
                        </a:ln>
                        <a:solidFill>
                          <a:prstClr val="black"/>
                        </a:solidFill>
                        <a:effectLst/>
                        <a:uLnTx/>
                        <a:uFillTx/>
                        <a:latin typeface="Raleway" panose="020B0604020202020204"/>
                        <a:ea typeface="+mn-ea"/>
                        <a:cs typeface="+mn-cs"/>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en-US" dirty="0"/>
                    </a:p>
                  </a:txBody>
                  <a:tcPr>
                    <a:solidFill>
                      <a:schemeClr val="bg1"/>
                    </a:solidFill>
                  </a:tcPr>
                </a:tc>
                <a:tc hMerge="1">
                  <a:txBody>
                    <a:bodyPr/>
                    <a:lstStyle/>
                    <a:p>
                      <a:endParaRPr lang="en-US" dirty="0"/>
                    </a:p>
                  </a:txBody>
                  <a:tcPr>
                    <a:solidFill>
                      <a:schemeClr val="bg1"/>
                    </a:solidFill>
                  </a:tcPr>
                </a:tc>
                <a:extLst>
                  <a:ext uri="{0D108BD9-81ED-4DB2-BD59-A6C34878D82A}">
                    <a16:rowId xmlns:a16="http://schemas.microsoft.com/office/drawing/2014/main" val="4062060292"/>
                  </a:ext>
                </a:extLst>
              </a:tr>
            </a:tbl>
          </a:graphicData>
        </a:graphic>
      </p:graphicFrame>
      <p:sp>
        <p:nvSpPr>
          <p:cNvPr id="6" name="Textfeld 5"/>
          <p:cNvSpPr txBox="1"/>
          <p:nvPr/>
        </p:nvSpPr>
        <p:spPr>
          <a:xfrm>
            <a:off x="962526" y="6256421"/>
            <a:ext cx="10530038" cy="369332"/>
          </a:xfrm>
          <a:prstGeom prst="rect">
            <a:avLst/>
          </a:prstGeom>
          <a:noFill/>
        </p:spPr>
        <p:txBody>
          <a:bodyPr wrap="square" rtlCol="0">
            <a:spAutoFit/>
          </a:bodyPr>
          <a:lstStyle/>
          <a:p>
            <a:r>
              <a:rPr lang="en-US" dirty="0" smtClean="0"/>
              <a:t>A table of all p-values of the logistic regression, ORs and their 95% CI will go into the supplementary materials.</a:t>
            </a:r>
            <a:endParaRPr lang="en-US" dirty="0"/>
          </a:p>
        </p:txBody>
      </p:sp>
      <p:sp>
        <p:nvSpPr>
          <p:cNvPr id="2" name="Textfeld 1"/>
          <p:cNvSpPr txBox="1"/>
          <p:nvPr/>
        </p:nvSpPr>
        <p:spPr>
          <a:xfrm>
            <a:off x="2397760" y="1824855"/>
            <a:ext cx="9377680" cy="369332"/>
          </a:xfrm>
          <a:prstGeom prst="rect">
            <a:avLst/>
          </a:prstGeom>
          <a:noFill/>
        </p:spPr>
        <p:txBody>
          <a:bodyPr wrap="square" rtlCol="0">
            <a:spAutoFit/>
          </a:bodyPr>
          <a:lstStyle/>
          <a:p>
            <a:r>
              <a:rPr lang="en-US" b="1" dirty="0" smtClean="0"/>
              <a:t>Stronger and more significant increase of odds of conversion using MRI-BPAD.</a:t>
            </a:r>
            <a:endParaRPr lang="en-US" b="1" dirty="0"/>
          </a:p>
        </p:txBody>
      </p:sp>
      <p:grpSp>
        <p:nvGrpSpPr>
          <p:cNvPr id="7" name="Gruppieren 6"/>
          <p:cNvGrpSpPr/>
          <p:nvPr/>
        </p:nvGrpSpPr>
        <p:grpSpPr>
          <a:xfrm>
            <a:off x="7738711" y="890974"/>
            <a:ext cx="4272262" cy="475813"/>
            <a:chOff x="1928100" y="1497366"/>
            <a:chExt cx="8177071" cy="743558"/>
          </a:xfrm>
          <a:solidFill>
            <a:srgbClr val="234F77"/>
          </a:solidFill>
        </p:grpSpPr>
        <p:sp>
          <p:nvSpPr>
            <p:cNvPr id="8" name="Ellipse 7"/>
            <p:cNvSpPr/>
            <p:nvPr/>
          </p:nvSpPr>
          <p:spPr>
            <a:xfrm>
              <a:off x="3626886" y="1497366"/>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9" name="Ellipse 8"/>
            <p:cNvSpPr/>
            <p:nvPr/>
          </p:nvSpPr>
          <p:spPr>
            <a:xfrm>
              <a:off x="5293061"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10" name="Ellipse 9"/>
            <p:cNvSpPr/>
            <p:nvPr/>
          </p:nvSpPr>
          <p:spPr>
            <a:xfrm>
              <a:off x="6913099"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11" name="Ellipse 10"/>
            <p:cNvSpPr/>
            <p:nvPr/>
          </p:nvSpPr>
          <p:spPr>
            <a:xfrm>
              <a:off x="8527897" y="149736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sp>
          <p:nvSpPr>
            <p:cNvPr id="12" name="Ellipse 11"/>
            <p:cNvSpPr/>
            <p:nvPr/>
          </p:nvSpPr>
          <p:spPr>
            <a:xfrm>
              <a:off x="1928100" y="1508787"/>
              <a:ext cx="1577274" cy="732137"/>
            </a:xfrm>
            <a:prstGeom prst="ellips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accent2">
                    <a:lumMod val="50000"/>
                  </a:schemeClr>
                </a:solidFill>
              </a:endParaRPr>
            </a:p>
          </p:txBody>
        </p:sp>
      </p:grpSp>
    </p:spTree>
    <p:extLst>
      <p:ext uri="{BB962C8B-B14F-4D97-AF65-F5344CB8AC3E}">
        <p14:creationId xmlns:p14="http://schemas.microsoft.com/office/powerpoint/2010/main" val="164595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 biological definition of brain age</a:t>
            </a:r>
            <a:endParaRPr lang="en-US" dirty="0"/>
          </a:p>
        </p:txBody>
      </p:sp>
      <p:pic>
        <p:nvPicPr>
          <p:cNvPr id="4" name="Grafik 3"/>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397651" y="1967593"/>
            <a:ext cx="4128407" cy="3096305"/>
          </a:xfrm>
          <a:prstGeom prst="rect">
            <a:avLst/>
          </a:prstGeom>
        </p:spPr>
      </p:pic>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5250" y="2142400"/>
            <a:ext cx="1711096" cy="1711096"/>
          </a:xfrm>
          <a:prstGeom prst="rect">
            <a:avLst/>
          </a:prstGeom>
        </p:spPr>
      </p:pic>
      <p:sp>
        <p:nvSpPr>
          <p:cNvPr id="11" name="Rechteck 10"/>
          <p:cNvSpPr/>
          <p:nvPr/>
        </p:nvSpPr>
        <p:spPr>
          <a:xfrm>
            <a:off x="7241046" y="3245884"/>
            <a:ext cx="4907417" cy="1138773"/>
          </a:xfrm>
          <a:prstGeom prst="rect">
            <a:avLst/>
          </a:prstGeom>
        </p:spPr>
        <p:txBody>
          <a:bodyPr wrap="square">
            <a:spAutoFit/>
          </a:bodyPr>
          <a:lstStyle/>
          <a:p>
            <a:pPr algn="ctr"/>
            <a:r>
              <a:rPr lang="en-US" b="1" dirty="0" smtClean="0"/>
              <a:t>“Aging </a:t>
            </a:r>
            <a:r>
              <a:rPr lang="en-US" b="1" dirty="0"/>
              <a:t>is associated with changes in dynamic biological, physiological, environmental, psychological, behavioral and social processes</a:t>
            </a:r>
            <a:r>
              <a:rPr lang="en-US" b="1" dirty="0" smtClean="0"/>
              <a:t>.”</a:t>
            </a:r>
          </a:p>
          <a:p>
            <a:pPr algn="ctr"/>
            <a:r>
              <a:rPr lang="en-US" sz="1400" dirty="0" smtClean="0"/>
              <a:t>NIA 2020</a:t>
            </a:r>
            <a:endParaRPr lang="en-US" dirty="0"/>
          </a:p>
        </p:txBody>
      </p:sp>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4237" y="3065689"/>
            <a:ext cx="2506005" cy="1998209"/>
          </a:xfrm>
          <a:prstGeom prst="rect">
            <a:avLst/>
          </a:prstGeom>
        </p:spPr>
      </p:pic>
    </p:spTree>
    <p:extLst>
      <p:ext uri="{BB962C8B-B14F-4D97-AF65-F5344CB8AC3E}">
        <p14:creationId xmlns:p14="http://schemas.microsoft.com/office/powerpoint/2010/main" val="258530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Inhaltsplatzhalter 1"/>
          <p:cNvSpPr>
            <a:spLocks noGrp="1"/>
          </p:cNvSpPr>
          <p:nvPr>
            <p:ph sz="quarter" idx="13"/>
          </p:nvPr>
        </p:nvSpPr>
        <p:spPr>
          <a:xfrm>
            <a:off x="522514" y="1956390"/>
            <a:ext cx="11045072" cy="4065527"/>
          </a:xfrm>
        </p:spPr>
        <p:txBody>
          <a:bodyPr/>
          <a:lstStyle/>
          <a:p>
            <a:r>
              <a:rPr lang="en-US" sz="2000" b="1" dirty="0" smtClean="0">
                <a:latin typeface="Raleway"/>
                <a:ea typeface="Raleway"/>
                <a:cs typeface="Raleway"/>
                <a:sym typeface="Raleway"/>
              </a:rPr>
              <a:t>Brain-predicted age</a:t>
            </a:r>
            <a:r>
              <a:rPr lang="en-US" sz="1100" b="1" dirty="0" smtClean="0">
                <a:latin typeface="Raleway"/>
                <a:ea typeface="Raleway"/>
                <a:cs typeface="Raleway"/>
                <a:sym typeface="Raleway"/>
              </a:rPr>
              <a:t> </a:t>
            </a:r>
            <a:r>
              <a:rPr lang="en-US" sz="2000" dirty="0" smtClean="0">
                <a:latin typeface="Raleway"/>
                <a:ea typeface="Raleway"/>
                <a:cs typeface="Raleway"/>
                <a:sym typeface="Raleway"/>
              </a:rPr>
              <a:t>= </a:t>
            </a:r>
            <a:r>
              <a:rPr lang="en-US" sz="2000" dirty="0">
                <a:latin typeface="Raleway"/>
                <a:ea typeface="Raleway"/>
                <a:cs typeface="Raleway"/>
                <a:sym typeface="Raleway"/>
              </a:rPr>
              <a:t>machine learning algorithms learn to </a:t>
            </a:r>
            <a:r>
              <a:rPr lang="en-US" sz="2000" b="1" dirty="0">
                <a:latin typeface="Raleway"/>
                <a:ea typeface="Raleway"/>
                <a:cs typeface="Raleway"/>
                <a:sym typeface="Raleway"/>
              </a:rPr>
              <a:t>predict chronological </a:t>
            </a:r>
            <a:r>
              <a:rPr lang="en-US" sz="2000" b="1" dirty="0" smtClean="0">
                <a:latin typeface="Raleway"/>
                <a:ea typeface="Raleway"/>
                <a:cs typeface="Raleway"/>
                <a:sym typeface="Raleway"/>
              </a:rPr>
              <a:t>age </a:t>
            </a:r>
            <a:r>
              <a:rPr lang="en-US" sz="1100" b="1" dirty="0" smtClean="0">
                <a:latin typeface="Raleway"/>
                <a:ea typeface="Raleway"/>
                <a:cs typeface="Raleway"/>
                <a:sym typeface="Raleway"/>
              </a:rPr>
              <a:t>(CA)</a:t>
            </a:r>
            <a:r>
              <a:rPr lang="en-US" sz="2000" b="1" dirty="0" smtClean="0">
                <a:latin typeface="Raleway"/>
                <a:ea typeface="Raleway"/>
                <a:cs typeface="Raleway"/>
                <a:sym typeface="Raleway"/>
              </a:rPr>
              <a:t> </a:t>
            </a:r>
            <a:r>
              <a:rPr lang="en-US" sz="2000" b="1" dirty="0">
                <a:latin typeface="Raleway"/>
                <a:ea typeface="Raleway"/>
                <a:cs typeface="Raleway"/>
                <a:sym typeface="Raleway"/>
              </a:rPr>
              <a:t>from brain </a:t>
            </a:r>
            <a:r>
              <a:rPr lang="en-US" sz="2000" b="1" dirty="0" smtClean="0">
                <a:latin typeface="Raleway"/>
                <a:ea typeface="Raleway"/>
                <a:cs typeface="Raleway"/>
                <a:sym typeface="Raleway"/>
              </a:rPr>
              <a:t>scans</a:t>
            </a:r>
            <a:endParaRPr lang="en-US" sz="2000" b="1" dirty="0"/>
          </a:p>
        </p:txBody>
      </p:sp>
      <p:sp>
        <p:nvSpPr>
          <p:cNvPr id="98" name="Google Shape;98;p16"/>
          <p:cNvSpPr txBox="1">
            <a:spLocks noGrp="1"/>
          </p:cNvSpPr>
          <p:nvPr>
            <p:ph type="title"/>
          </p:nvPr>
        </p:nvSpPr>
        <p:spPr>
          <a:prstGeom prst="rect">
            <a:avLst/>
          </a:prstGeom>
        </p:spPr>
        <p:txBody>
          <a:bodyPr spcFirstLastPara="1" wrap="square" lIns="121900" tIns="121900" rIns="121900" bIns="121900" anchor="t" anchorCtr="0">
            <a:noAutofit/>
          </a:bodyPr>
          <a:lstStyle/>
          <a:p>
            <a:r>
              <a:rPr lang="de" sz="3600" dirty="0" smtClean="0"/>
              <a:t>Brain-predicted </a:t>
            </a:r>
            <a:r>
              <a:rPr lang="de" sz="3600" dirty="0"/>
              <a:t>a</a:t>
            </a:r>
            <a:r>
              <a:rPr lang="de" sz="3600" dirty="0" smtClean="0"/>
              <a:t>ge </a:t>
            </a:r>
            <a:r>
              <a:rPr lang="de" sz="3600" dirty="0"/>
              <a:t>&amp; </a:t>
            </a:r>
            <a:r>
              <a:rPr lang="de" sz="3600" dirty="0" smtClean="0"/>
              <a:t>BPAD</a:t>
            </a:r>
            <a:endParaRPr sz="3600" dirty="0"/>
          </a:p>
        </p:txBody>
      </p:sp>
      <p:grpSp>
        <p:nvGrpSpPr>
          <p:cNvPr id="99" name="Google Shape;99;p16"/>
          <p:cNvGrpSpPr/>
          <p:nvPr/>
        </p:nvGrpSpPr>
        <p:grpSpPr>
          <a:xfrm>
            <a:off x="140360" y="3172747"/>
            <a:ext cx="2862613" cy="2667649"/>
            <a:chOff x="6825657" y="1727427"/>
            <a:chExt cx="2212050" cy="2659666"/>
          </a:xfrm>
        </p:grpSpPr>
        <p:pic>
          <p:nvPicPr>
            <p:cNvPr id="100" name="Google Shape;100;p16"/>
            <p:cNvPicPr preferRelativeResize="0"/>
            <p:nvPr/>
          </p:nvPicPr>
          <p:blipFill>
            <a:blip r:embed="rId3">
              <a:alphaModFix/>
            </a:blip>
            <a:stretch>
              <a:fillRect/>
            </a:stretch>
          </p:blipFill>
          <p:spPr>
            <a:xfrm>
              <a:off x="6825657" y="1787542"/>
              <a:ext cx="2212050" cy="2599551"/>
            </a:xfrm>
            <a:prstGeom prst="rect">
              <a:avLst/>
            </a:prstGeom>
            <a:noFill/>
            <a:ln>
              <a:noFill/>
            </a:ln>
          </p:spPr>
        </p:pic>
        <p:pic>
          <p:nvPicPr>
            <p:cNvPr id="101" name="Google Shape;101;p16" descr="Stück Klebeband, mit dem eine Notiz auf der Folie befestigt ist"/>
            <p:cNvPicPr preferRelativeResize="0"/>
            <p:nvPr/>
          </p:nvPicPr>
          <p:blipFill rotWithShape="1">
            <a:blip r:embed="rId4">
              <a:alphaModFix/>
            </a:blip>
            <a:srcRect l="9244" t="5926" r="2118" b="10011"/>
            <a:stretch/>
          </p:blipFill>
          <p:spPr>
            <a:xfrm rot="154826">
              <a:off x="7393033" y="1727427"/>
              <a:ext cx="1077273" cy="382687"/>
            </a:xfrm>
            <a:prstGeom prst="rect">
              <a:avLst/>
            </a:prstGeom>
            <a:noFill/>
            <a:ln>
              <a:noFill/>
            </a:ln>
          </p:spPr>
        </p:pic>
        <p:sp>
          <p:nvSpPr>
            <p:cNvPr id="102" name="Google Shape;102;p16"/>
            <p:cNvSpPr txBox="1"/>
            <p:nvPr/>
          </p:nvSpPr>
          <p:spPr>
            <a:xfrm>
              <a:off x="6918207" y="2120385"/>
              <a:ext cx="1958799" cy="20040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buClr>
                  <a:schemeClr val="dk2"/>
                </a:buClr>
                <a:buSzPts val="1100"/>
              </a:pPr>
              <a:r>
                <a:rPr lang="de-DE" sz="2000" b="1" dirty="0" smtClean="0">
                  <a:solidFill>
                    <a:schemeClr val="tx2"/>
                  </a:solidFill>
                  <a:latin typeface="Raleway"/>
                  <a:ea typeface="Raleway"/>
                  <a:cs typeface="Raleway"/>
                  <a:sym typeface="Raleway"/>
                </a:rPr>
                <a:t>BPAD</a:t>
              </a:r>
              <a:endParaRPr sz="2000" b="1" dirty="0">
                <a:solidFill>
                  <a:schemeClr val="tx2"/>
                </a:solidFill>
                <a:latin typeface="Raleway"/>
                <a:ea typeface="Raleway"/>
                <a:cs typeface="Raleway"/>
                <a:sym typeface="Raleway"/>
              </a:endParaRPr>
            </a:p>
            <a:p>
              <a:pPr>
                <a:spcBef>
                  <a:spcPts val="1067"/>
                </a:spcBef>
                <a:spcAft>
                  <a:spcPts val="0"/>
                </a:spcAft>
              </a:pPr>
              <a:r>
                <a:rPr lang="de" sz="1200" dirty="0">
                  <a:latin typeface="Raleway"/>
                  <a:ea typeface="Raleway"/>
                  <a:cs typeface="Raleway"/>
                  <a:sym typeface="Raleway"/>
                </a:rPr>
                <a:t>=</a:t>
              </a:r>
              <a:r>
                <a:rPr lang="de" sz="1200" dirty="0" smtClean="0">
                  <a:latin typeface="Raleway"/>
                  <a:ea typeface="Raleway"/>
                  <a:cs typeface="Raleway"/>
                  <a:sym typeface="Raleway"/>
                </a:rPr>
                <a:t> Difference </a:t>
              </a:r>
              <a:r>
                <a:rPr lang="de" sz="1200" dirty="0">
                  <a:latin typeface="Raleway"/>
                  <a:ea typeface="Raleway"/>
                  <a:cs typeface="Raleway"/>
                  <a:sym typeface="Raleway"/>
                </a:rPr>
                <a:t>between chronological age and brain-predicted </a:t>
              </a:r>
              <a:r>
                <a:rPr lang="de" sz="1200" dirty="0" smtClean="0">
                  <a:latin typeface="Raleway"/>
                  <a:ea typeface="Raleway"/>
                  <a:cs typeface="Raleway"/>
                  <a:sym typeface="Raleway"/>
                </a:rPr>
                <a:t>age</a:t>
              </a:r>
              <a:endParaRPr sz="1200" b="1" dirty="0">
                <a:latin typeface="Raleway"/>
                <a:ea typeface="Raleway"/>
                <a:cs typeface="Raleway"/>
                <a:sym typeface="Raleway"/>
              </a:endParaRPr>
            </a:p>
            <a:p>
              <a:pPr>
                <a:spcBef>
                  <a:spcPts val="1067"/>
                </a:spcBef>
                <a:spcAft>
                  <a:spcPts val="0"/>
                </a:spcAft>
              </a:pPr>
              <a:r>
                <a:rPr lang="de" sz="1200" dirty="0" smtClean="0">
                  <a:latin typeface="Raleway"/>
                  <a:ea typeface="Raleway"/>
                  <a:cs typeface="Raleway"/>
                  <a:sym typeface="Raleway"/>
                </a:rPr>
                <a:t>- </a:t>
              </a:r>
              <a:r>
                <a:rPr lang="de" sz="1200" b="1" dirty="0" smtClean="0">
                  <a:latin typeface="Raleway"/>
                  <a:ea typeface="Raleway"/>
                  <a:cs typeface="Raleway"/>
                  <a:sym typeface="Raleway"/>
                </a:rPr>
                <a:t>deviation </a:t>
              </a:r>
              <a:r>
                <a:rPr lang="de" sz="1200" b="1" dirty="0">
                  <a:latin typeface="Raleway"/>
                  <a:ea typeface="Raleway"/>
                  <a:cs typeface="Raleway"/>
                  <a:sym typeface="Raleway"/>
                </a:rPr>
                <a:t>from “normal” aging in a single number.</a:t>
              </a:r>
              <a:endParaRPr sz="1200" b="1" dirty="0">
                <a:latin typeface="Raleway"/>
                <a:ea typeface="Raleway"/>
                <a:cs typeface="Raleway"/>
                <a:sym typeface="Raleway"/>
              </a:endParaRPr>
            </a:p>
          </p:txBody>
        </p:sp>
      </p:grpSp>
      <p:sp>
        <p:nvSpPr>
          <p:cNvPr id="105" name="Google Shape;105;p16"/>
          <p:cNvSpPr txBox="1"/>
          <p:nvPr/>
        </p:nvSpPr>
        <p:spPr>
          <a:xfrm>
            <a:off x="3089761" y="5074704"/>
            <a:ext cx="2677528"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de" b="1" dirty="0" smtClean="0">
                <a:latin typeface="Raleway" panose="020B0604020202020204" charset="0"/>
                <a:ea typeface="Lato"/>
                <a:cs typeface="Lato"/>
                <a:sym typeface="Lato"/>
              </a:rPr>
              <a:t>Chronological Age </a:t>
            </a:r>
            <a:r>
              <a:rPr lang="de" b="1" dirty="0">
                <a:latin typeface="Raleway" panose="020B0604020202020204" charset="0"/>
                <a:ea typeface="Lato"/>
                <a:cs typeface="Lato"/>
                <a:sym typeface="Lato"/>
              </a:rPr>
              <a:t>= </a:t>
            </a:r>
            <a:r>
              <a:rPr lang="de" b="1" dirty="0" smtClean="0">
                <a:latin typeface="Raleway" panose="020B0604020202020204" charset="0"/>
                <a:ea typeface="Lato"/>
                <a:cs typeface="Lato"/>
                <a:sym typeface="Lato"/>
              </a:rPr>
              <a:t>63</a:t>
            </a:r>
            <a:endParaRPr lang="en-US" b="1" dirty="0"/>
          </a:p>
        </p:txBody>
      </p:sp>
      <p:pic>
        <p:nvPicPr>
          <p:cNvPr id="12" name="Grafik 1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767288" y="3805182"/>
            <a:ext cx="1246656" cy="1246656"/>
          </a:xfrm>
          <a:prstGeom prst="rect">
            <a:avLst/>
          </a:prstGeom>
        </p:spPr>
      </p:pic>
      <p:grpSp>
        <p:nvGrpSpPr>
          <p:cNvPr id="47" name="Gruppieren 46"/>
          <p:cNvGrpSpPr/>
          <p:nvPr/>
        </p:nvGrpSpPr>
        <p:grpSpPr>
          <a:xfrm>
            <a:off x="6619179" y="3446190"/>
            <a:ext cx="1128118" cy="603357"/>
            <a:chOff x="6804957" y="2899587"/>
            <a:chExt cx="1128118" cy="603357"/>
          </a:xfrm>
        </p:grpSpPr>
        <p:sp>
          <p:nvSpPr>
            <p:cNvPr id="13" name="Ovale Legende 12"/>
            <p:cNvSpPr/>
            <p:nvPr/>
          </p:nvSpPr>
          <p:spPr>
            <a:xfrm>
              <a:off x="6804957" y="2899587"/>
              <a:ext cx="1128118" cy="603357"/>
            </a:xfrm>
            <a:prstGeom prst="wedgeEllipseCallout">
              <a:avLst>
                <a:gd name="adj1" fmla="val -38401"/>
                <a:gd name="adj2" fmla="val 61376"/>
              </a:avLst>
            </a:prstGeom>
            <a:solidFill>
              <a:schemeClr val="bg1"/>
            </a:solidFill>
            <a:ln w="19050">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feld 13"/>
            <p:cNvSpPr txBox="1"/>
            <p:nvPr/>
          </p:nvSpPr>
          <p:spPr>
            <a:xfrm>
              <a:off x="6933106" y="3062765"/>
              <a:ext cx="999969" cy="276999"/>
            </a:xfrm>
            <a:prstGeom prst="rect">
              <a:avLst/>
            </a:prstGeom>
            <a:noFill/>
          </p:spPr>
          <p:txBody>
            <a:bodyPr wrap="square" rtlCol="0">
              <a:spAutoFit/>
            </a:bodyPr>
            <a:lstStyle/>
            <a:p>
              <a:r>
                <a:rPr lang="en-US" sz="1200" b="1" dirty="0" smtClean="0">
                  <a:latin typeface="Courier New" panose="02070309020205020404" pitchFamily="49" charset="0"/>
                  <a:cs typeface="Courier New" panose="02070309020205020404" pitchFamily="49" charset="0"/>
                </a:rPr>
                <a:t>age = 75</a:t>
              </a:r>
              <a:endParaRPr lang="en-US" sz="1200" b="1" dirty="0">
                <a:latin typeface="Courier New" panose="02070309020205020404" pitchFamily="49" charset="0"/>
                <a:cs typeface="Courier New" panose="02070309020205020404" pitchFamily="49" charset="0"/>
              </a:endParaRPr>
            </a:p>
          </p:txBody>
        </p:sp>
      </p:grpSp>
      <p:sp>
        <p:nvSpPr>
          <p:cNvPr id="10" name="Textfeld 9"/>
          <p:cNvSpPr txBox="1"/>
          <p:nvPr/>
        </p:nvSpPr>
        <p:spPr>
          <a:xfrm>
            <a:off x="8817715" y="4567562"/>
            <a:ext cx="3029641" cy="276999"/>
          </a:xfrm>
          <a:prstGeom prst="rect">
            <a:avLst/>
          </a:prstGeom>
          <a:noFill/>
        </p:spPr>
        <p:txBody>
          <a:bodyPr wrap="square" rtlCol="0">
            <a:spAutoFit/>
          </a:bodyPr>
          <a:lstStyle/>
          <a:p>
            <a:r>
              <a:rPr lang="en-US" sz="1200" b="1" dirty="0" smtClean="0">
                <a:latin typeface="Raleway" panose="020B0604020202020204" charset="0"/>
              </a:rPr>
              <a:t>CA = 63	                  BPA = 75</a:t>
            </a:r>
            <a:endParaRPr lang="en-US" sz="1200" b="1" dirty="0">
              <a:latin typeface="Raleway" panose="020B0604020202020204" charset="0"/>
            </a:endParaRPr>
          </a:p>
        </p:txBody>
      </p:sp>
      <p:sp>
        <p:nvSpPr>
          <p:cNvPr id="32" name="Geschweifte Klammer rechts 31"/>
          <p:cNvSpPr/>
          <p:nvPr/>
        </p:nvSpPr>
        <p:spPr>
          <a:xfrm rot="16200000" flipH="1">
            <a:off x="9935342" y="3804635"/>
            <a:ext cx="242081" cy="2321932"/>
          </a:xfrm>
          <a:prstGeom prst="rightBrace">
            <a:avLst>
              <a:gd name="adj1" fmla="val 5448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Grafik 2"/>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273926" y="3253480"/>
            <a:ext cx="2143125" cy="1905000"/>
          </a:xfrm>
          <a:prstGeom prst="rect">
            <a:avLst/>
          </a:prstGeom>
        </p:spPr>
      </p:pic>
      <p:pic>
        <p:nvPicPr>
          <p:cNvPr id="20" name="Grafik 19"/>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599188" y="3381765"/>
            <a:ext cx="1325861" cy="1178543"/>
          </a:xfrm>
          <a:prstGeom prst="rect">
            <a:avLst/>
          </a:prstGeom>
        </p:spPr>
      </p:pic>
      <p:pic>
        <p:nvPicPr>
          <p:cNvPr id="22" name="Grafik 2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79859" y="3389018"/>
            <a:ext cx="1325861" cy="1178543"/>
          </a:xfrm>
          <a:prstGeom prst="rect">
            <a:avLst/>
          </a:prstGeom>
        </p:spPr>
      </p:pic>
      <p:sp>
        <p:nvSpPr>
          <p:cNvPr id="4" name="Rechteck 3"/>
          <p:cNvSpPr/>
          <p:nvPr/>
        </p:nvSpPr>
        <p:spPr>
          <a:xfrm>
            <a:off x="5721094" y="5135620"/>
            <a:ext cx="2331506" cy="646331"/>
          </a:xfrm>
          <a:prstGeom prst="rect">
            <a:avLst/>
          </a:prstGeom>
        </p:spPr>
        <p:txBody>
          <a:bodyPr wrap="square">
            <a:spAutoFit/>
          </a:bodyPr>
          <a:lstStyle/>
          <a:p>
            <a:pPr>
              <a:spcBef>
                <a:spcPts val="0"/>
              </a:spcBef>
              <a:spcAft>
                <a:spcPts val="0"/>
              </a:spcAft>
            </a:pPr>
            <a:r>
              <a:rPr lang="de" b="1" dirty="0">
                <a:latin typeface="Raleway" panose="020B0604020202020204" charset="0"/>
                <a:ea typeface="Lato"/>
                <a:cs typeface="Lato"/>
                <a:sym typeface="Lato"/>
              </a:rPr>
              <a:t>Brain age Prediction	</a:t>
            </a:r>
            <a:endParaRPr lang="en-US" b="1" dirty="0"/>
          </a:p>
        </p:txBody>
      </p:sp>
      <p:sp>
        <p:nvSpPr>
          <p:cNvPr id="5" name="Rechteck 4"/>
          <p:cNvSpPr/>
          <p:nvPr/>
        </p:nvSpPr>
        <p:spPr>
          <a:xfrm>
            <a:off x="8394021" y="5134993"/>
            <a:ext cx="3444518" cy="646331"/>
          </a:xfrm>
          <a:prstGeom prst="rect">
            <a:avLst/>
          </a:prstGeom>
        </p:spPr>
        <p:txBody>
          <a:bodyPr wrap="square">
            <a:spAutoFit/>
          </a:bodyPr>
          <a:lstStyle/>
          <a:p>
            <a:pPr algn="ctr">
              <a:spcBef>
                <a:spcPts val="0"/>
              </a:spcBef>
              <a:spcAft>
                <a:spcPts val="0"/>
              </a:spcAft>
            </a:pPr>
            <a:r>
              <a:rPr lang="de" b="1" dirty="0">
                <a:solidFill>
                  <a:schemeClr val="tx2"/>
                </a:solidFill>
                <a:latin typeface="Raleway" panose="020B0604020202020204" charset="0"/>
                <a:ea typeface="Lato"/>
                <a:cs typeface="Lato"/>
                <a:sym typeface="Lato"/>
              </a:rPr>
              <a:t>B</a:t>
            </a:r>
            <a:r>
              <a:rPr lang="de" b="1" dirty="0">
                <a:latin typeface="Raleway" panose="020B0604020202020204" charset="0"/>
                <a:ea typeface="Lato"/>
                <a:cs typeface="Lato"/>
                <a:sym typeface="Lato"/>
              </a:rPr>
              <a:t>rain-</a:t>
            </a:r>
            <a:r>
              <a:rPr lang="de" b="1" dirty="0">
                <a:solidFill>
                  <a:schemeClr val="tx2"/>
                </a:solidFill>
                <a:latin typeface="Raleway" panose="020B0604020202020204" charset="0"/>
                <a:ea typeface="Lato"/>
                <a:cs typeface="Lato"/>
                <a:sym typeface="Lato"/>
              </a:rPr>
              <a:t>P</a:t>
            </a:r>
            <a:r>
              <a:rPr lang="de" b="1" dirty="0">
                <a:latin typeface="Raleway" panose="020B0604020202020204" charset="0"/>
                <a:ea typeface="Lato"/>
                <a:cs typeface="Lato"/>
                <a:sym typeface="Lato"/>
              </a:rPr>
              <a:t>redicted </a:t>
            </a:r>
            <a:r>
              <a:rPr lang="de" b="1" dirty="0">
                <a:solidFill>
                  <a:schemeClr val="tx2"/>
                </a:solidFill>
                <a:latin typeface="Raleway" panose="020B0604020202020204" charset="0"/>
                <a:ea typeface="Lato"/>
                <a:cs typeface="Lato"/>
                <a:sym typeface="Lato"/>
              </a:rPr>
              <a:t>A</a:t>
            </a:r>
            <a:r>
              <a:rPr lang="de" b="1" dirty="0">
                <a:latin typeface="Raleway" panose="020B0604020202020204" charset="0"/>
                <a:ea typeface="Lato"/>
                <a:cs typeface="Lato"/>
                <a:sym typeface="Lato"/>
              </a:rPr>
              <a:t>ge </a:t>
            </a:r>
            <a:r>
              <a:rPr lang="de" b="1" dirty="0" smtClean="0">
                <a:solidFill>
                  <a:schemeClr val="tx2"/>
                </a:solidFill>
                <a:latin typeface="Raleway" panose="020B0604020202020204" charset="0"/>
                <a:ea typeface="Lato"/>
                <a:cs typeface="Lato"/>
                <a:sym typeface="Lato"/>
              </a:rPr>
              <a:t>D</a:t>
            </a:r>
            <a:r>
              <a:rPr lang="de" b="1" dirty="0" smtClean="0">
                <a:latin typeface="Raleway" panose="020B0604020202020204" charset="0"/>
                <a:ea typeface="Lato"/>
                <a:cs typeface="Lato"/>
                <a:sym typeface="Lato"/>
              </a:rPr>
              <a:t>ifference</a:t>
            </a:r>
            <a:endParaRPr lang="de" b="1" dirty="0">
              <a:latin typeface="Raleway" panose="020B0604020202020204" charset="0"/>
              <a:ea typeface="Lato"/>
              <a:cs typeface="Lato"/>
              <a:sym typeface="Lato"/>
            </a:endParaRPr>
          </a:p>
          <a:p>
            <a:pPr algn="ctr">
              <a:spcBef>
                <a:spcPts val="0"/>
              </a:spcBef>
              <a:spcAft>
                <a:spcPts val="0"/>
              </a:spcAft>
            </a:pPr>
            <a:r>
              <a:rPr lang="de" b="1" dirty="0" smtClean="0">
                <a:latin typeface="Raleway" panose="020B0604020202020204" charset="0"/>
                <a:ea typeface="Lato"/>
                <a:cs typeface="Lato"/>
                <a:sym typeface="Lato"/>
              </a:rPr>
              <a:t>= </a:t>
            </a:r>
            <a:r>
              <a:rPr lang="de" b="1" dirty="0">
                <a:latin typeface="Raleway" panose="020B0604020202020204" charset="0"/>
                <a:ea typeface="Lato"/>
                <a:cs typeface="Lato"/>
                <a:sym typeface="Lato"/>
              </a:rPr>
              <a:t>12 years</a:t>
            </a:r>
            <a:endParaRPr lang="en-US" b="1" dirty="0"/>
          </a:p>
        </p:txBody>
      </p:sp>
    </p:spTree>
    <p:extLst>
      <p:ext uri="{BB962C8B-B14F-4D97-AF65-F5344CB8AC3E}">
        <p14:creationId xmlns:p14="http://schemas.microsoft.com/office/powerpoint/2010/main" val="90089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0"/>
                            </p:stCondLst>
                            <p:childTnLst>
                              <p:par>
                                <p:cTn id="26" presetID="22" presetClass="entr" presetSubtype="1"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 grpId="0"/>
      <p:bldP spid="32" grpId="0" animBg="1"/>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p15"/>
          <p:cNvSpPr txBox="1">
            <a:spLocks noGrp="1"/>
          </p:cNvSpPr>
          <p:nvPr>
            <p:ph type="title"/>
          </p:nvPr>
        </p:nvSpPr>
        <p:spPr>
          <a:prstGeom prst="rect">
            <a:avLst/>
          </a:prstGeom>
        </p:spPr>
        <p:txBody>
          <a:bodyPr spcFirstLastPara="1" wrap="square" lIns="121900" tIns="121900" rIns="121900" bIns="121900" anchor="t" anchorCtr="0">
            <a:noAutofit/>
          </a:bodyPr>
          <a:lstStyle/>
          <a:p>
            <a:pPr>
              <a:spcAft>
                <a:spcPts val="2133"/>
              </a:spcAft>
            </a:pPr>
            <a:r>
              <a:rPr lang="de" sz="3600" dirty="0"/>
              <a:t>Brain a</a:t>
            </a:r>
            <a:r>
              <a:rPr lang="de" sz="3600" dirty="0" smtClean="0"/>
              <a:t>ge </a:t>
            </a:r>
            <a:r>
              <a:rPr lang="de" sz="3600" dirty="0"/>
              <a:t>c</a:t>
            </a:r>
            <a:r>
              <a:rPr lang="de" sz="3600" dirty="0" smtClean="0"/>
              <a:t>an have various </a:t>
            </a:r>
            <a:r>
              <a:rPr lang="de" sz="3600" dirty="0"/>
              <a:t>clinical </a:t>
            </a:r>
            <a:r>
              <a:rPr lang="de" sz="3600" dirty="0" smtClean="0"/>
              <a:t>functions</a:t>
            </a:r>
            <a:endParaRPr sz="3600" dirty="0"/>
          </a:p>
        </p:txBody>
      </p:sp>
      <p:graphicFrame>
        <p:nvGraphicFramePr>
          <p:cNvPr id="2" name="Diagramm 1"/>
          <p:cNvGraphicFramePr/>
          <p:nvPr>
            <p:extLst>
              <p:ext uri="{D42A27DB-BD31-4B8C-83A1-F6EECF244321}">
                <p14:modId xmlns:p14="http://schemas.microsoft.com/office/powerpoint/2010/main" val="613259758"/>
              </p:ext>
            </p:extLst>
          </p:nvPr>
        </p:nvGraphicFramePr>
        <p:xfrm>
          <a:off x="507375" y="1198130"/>
          <a:ext cx="908580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fik 7"/>
          <p:cNvPicPr>
            <a:picLocks noChangeAspect="1"/>
          </p:cNvPicPr>
          <p:nvPr/>
        </p:nvPicPr>
        <p:blipFill>
          <a:blip r:embed="rId8" cstate="print">
            <a:clrChange>
              <a:clrFrom>
                <a:srgbClr val="000000"/>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99113" y="2942258"/>
            <a:ext cx="1851546" cy="2144099"/>
          </a:xfrm>
          <a:prstGeom prst="rect">
            <a:avLst/>
          </a:prstGeom>
        </p:spPr>
      </p:pic>
    </p:spTree>
    <p:extLst>
      <p:ext uri="{BB962C8B-B14F-4D97-AF65-F5344CB8AC3E}">
        <p14:creationId xmlns:p14="http://schemas.microsoft.com/office/powerpoint/2010/main" val="243681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Research aims</a:t>
            </a:r>
            <a:endParaRPr lang="en-US" dirty="0"/>
          </a:p>
        </p:txBody>
      </p:sp>
      <p:sp>
        <p:nvSpPr>
          <p:cNvPr id="53" name="Inhaltsplatzhalter 1"/>
          <p:cNvSpPr>
            <a:spLocks noGrp="1"/>
          </p:cNvSpPr>
          <p:nvPr>
            <p:ph sz="quarter" idx="13"/>
          </p:nvPr>
        </p:nvSpPr>
        <p:spPr>
          <a:xfrm>
            <a:off x="624419" y="1604434"/>
            <a:ext cx="10943167" cy="4417484"/>
          </a:xfrm>
        </p:spPr>
        <p:txBody>
          <a:bodyPr/>
          <a:lstStyle/>
          <a:p>
            <a:pPr marL="457200" indent="-457200">
              <a:buAutoNum type="arabicPeriod"/>
            </a:pPr>
            <a:endParaRPr lang="en-US" sz="2000" dirty="0" smtClean="0"/>
          </a:p>
          <a:p>
            <a:pPr marL="457200" indent="-457200">
              <a:buAutoNum type="arabicPeriod"/>
            </a:pPr>
            <a:r>
              <a:rPr lang="en-US" sz="2000" dirty="0" smtClean="0"/>
              <a:t>P</a:t>
            </a:r>
            <a:r>
              <a:rPr lang="en-US" sz="2000" b="1" dirty="0" smtClean="0"/>
              <a:t>recision of brain-predicted age MRI vs FDG-PET </a:t>
            </a:r>
            <a:r>
              <a:rPr lang="en-US" sz="1400" dirty="0" smtClean="0"/>
              <a:t>in cognitively normal individuals (CN)</a:t>
            </a:r>
            <a:r>
              <a:rPr lang="en-US" sz="2000" dirty="0" smtClean="0"/>
              <a:t>.</a:t>
            </a:r>
          </a:p>
          <a:p>
            <a:pPr marL="457200" indent="-457200">
              <a:buAutoNum type="arabicPeriod"/>
            </a:pPr>
            <a:endParaRPr lang="en-US" sz="2000" dirty="0" smtClean="0"/>
          </a:p>
          <a:p>
            <a:pPr marL="457200" indent="-457200">
              <a:buAutoNum type="arabicPeriod"/>
            </a:pPr>
            <a:r>
              <a:rPr lang="en-US" sz="2000" dirty="0" smtClean="0"/>
              <a:t>Association of brain-predicted age difference (BPAD) in MRI and FDG-PET</a:t>
            </a:r>
            <a:r>
              <a:rPr lang="en-US" sz="2000" dirty="0"/>
              <a:t/>
            </a:r>
            <a:br>
              <a:rPr lang="en-US" sz="2000" dirty="0"/>
            </a:br>
            <a:r>
              <a:rPr lang="en-US" sz="2000" dirty="0" smtClean="0"/>
              <a:t>with </a:t>
            </a:r>
            <a:r>
              <a:rPr lang="en-US" sz="2000" b="1" dirty="0" smtClean="0"/>
              <a:t>cognitive function, neuropathology and cognitive decline</a:t>
            </a:r>
            <a:endParaRPr lang="en-US" sz="2000" b="1" dirty="0"/>
          </a:p>
          <a:p>
            <a:pPr marL="790575" lvl="1" indent="-344488">
              <a:buClr>
                <a:schemeClr val="bg1"/>
              </a:buClr>
              <a:buSzPct val="80000"/>
              <a:buFont typeface="+mj-lt"/>
              <a:buAutoNum type="arabicPeriod"/>
            </a:pPr>
            <a:r>
              <a:rPr lang="en-US" sz="2000" dirty="0" smtClean="0"/>
              <a:t>in CN </a:t>
            </a:r>
          </a:p>
          <a:p>
            <a:pPr marL="790575" lvl="1" indent="-344488">
              <a:buClr>
                <a:schemeClr val="bg1"/>
              </a:buClr>
              <a:buSzPct val="80000"/>
              <a:buFont typeface="+mj-lt"/>
              <a:buAutoNum type="arabicPeriod"/>
            </a:pPr>
            <a:r>
              <a:rPr lang="en-US" sz="2000" dirty="0" smtClean="0"/>
              <a:t>in individuals with mild cognitive impairment (MCI)</a:t>
            </a:r>
          </a:p>
        </p:txBody>
      </p:sp>
    </p:spTree>
    <p:extLst>
      <p:ext uri="{BB962C8B-B14F-4D97-AF65-F5344CB8AC3E}">
        <p14:creationId xmlns:p14="http://schemas.microsoft.com/office/powerpoint/2010/main" val="230806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elle 21"/>
          <p:cNvGraphicFramePr>
            <a:graphicFrameLocks noGrp="1"/>
          </p:cNvGraphicFramePr>
          <p:nvPr>
            <p:extLst/>
          </p:nvPr>
        </p:nvGraphicFramePr>
        <p:xfrm>
          <a:off x="2074738" y="2070795"/>
          <a:ext cx="7391662" cy="2976989"/>
        </p:xfrm>
        <a:graphic>
          <a:graphicData uri="http://schemas.openxmlformats.org/drawingml/2006/table">
            <a:tbl>
              <a:tblPr firstRow="1" bandRow="1">
                <a:tableStyleId>{5940675A-B579-460E-94D1-54222C63F5DA}</a:tableStyleId>
              </a:tblPr>
              <a:tblGrid>
                <a:gridCol w="2607328">
                  <a:extLst>
                    <a:ext uri="{9D8B030D-6E8A-4147-A177-3AD203B41FA5}">
                      <a16:colId xmlns:a16="http://schemas.microsoft.com/office/drawing/2014/main" val="1137853310"/>
                    </a:ext>
                  </a:extLst>
                </a:gridCol>
                <a:gridCol w="1278467">
                  <a:extLst>
                    <a:ext uri="{9D8B030D-6E8A-4147-A177-3AD203B41FA5}">
                      <a16:colId xmlns:a16="http://schemas.microsoft.com/office/drawing/2014/main" val="79700691"/>
                    </a:ext>
                  </a:extLst>
                </a:gridCol>
                <a:gridCol w="2065867">
                  <a:extLst>
                    <a:ext uri="{9D8B030D-6E8A-4147-A177-3AD203B41FA5}">
                      <a16:colId xmlns:a16="http://schemas.microsoft.com/office/drawing/2014/main" val="2853944678"/>
                    </a:ext>
                  </a:extLst>
                </a:gridCol>
                <a:gridCol w="1440000">
                  <a:extLst>
                    <a:ext uri="{9D8B030D-6E8A-4147-A177-3AD203B41FA5}">
                      <a16:colId xmlns:a16="http://schemas.microsoft.com/office/drawing/2014/main" val="772560125"/>
                    </a:ext>
                  </a:extLst>
                </a:gridCol>
              </a:tblGrid>
              <a:tr h="288000">
                <a:tc gridSpan="4">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0000"/>
                          </a:solidFill>
                          <a:effectLst/>
                          <a:uLnTx/>
                          <a:uFillTx/>
                          <a:latin typeface="Raleway" panose="020B0604020202020204" charset="0"/>
                          <a:ea typeface="+mn-ea"/>
                          <a:cs typeface="+mn-cs"/>
                        </a:rPr>
                        <a:t>Table 1. Overview of samples</a:t>
                      </a:r>
                      <a:endParaRPr kumimoji="0" lang="en-US" sz="1050" b="0"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pPr algn="ct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8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660025"/>
                  </a:ext>
                </a:extLst>
              </a:tr>
              <a:tr h="325138">
                <a:tc>
                  <a:txBody>
                    <a:bodyPr/>
                    <a:lstStyle/>
                    <a:p>
                      <a:endParaRPr lang="en-US" sz="18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b="1" dirty="0" smtClean="0">
                          <a:latin typeface="Raleway" panose="020B0604020202020204" charset="0"/>
                        </a:rPr>
                        <a:t>CN</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smtClean="0">
                          <a:ln>
                            <a:noFill/>
                          </a:ln>
                          <a:solidFill>
                            <a:srgbClr val="000000"/>
                          </a:solidFill>
                          <a:effectLst/>
                          <a:uLnTx/>
                          <a:uFillTx/>
                          <a:latin typeface="Raleway" panose="020B0604020202020204" charset="0"/>
                          <a:ea typeface="+mn-ea"/>
                          <a:cs typeface="+mn-cs"/>
                        </a:rPr>
                        <a:t>CN_validation</a:t>
                      </a:r>
                      <a:endParaRPr kumimoji="0" lang="en-US" sz="1400" b="1" i="0" u="none" strike="noStrike" kern="1200" cap="none" spc="0" normalizeH="0" baseline="0" noProof="0" dirty="0">
                        <a:ln>
                          <a:noFill/>
                        </a:ln>
                        <a:solidFill>
                          <a:srgbClr val="000000"/>
                        </a:solidFill>
                        <a:effectLst/>
                        <a:uLnTx/>
                        <a:uFillTx/>
                        <a:latin typeface="Raleway" panose="020B0604020202020204"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Raleway" panose="020B0604020202020204" charset="0"/>
                        </a:rPr>
                        <a:t>MCI</a:t>
                      </a:r>
                      <a:endParaRPr lang="en-US" sz="14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9365705"/>
                  </a:ext>
                </a:extLst>
              </a:tr>
              <a:tr h="298045">
                <a:tc>
                  <a:txBody>
                    <a:bodyPr/>
                    <a:lstStyle/>
                    <a:p>
                      <a:endParaRPr lang="en-US" sz="105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dirty="0">
                        <a:latin typeface="Raleway" panose="020B0604020202020204" charset="0"/>
                      </a:endParaRP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509152"/>
                  </a:ext>
                </a:extLst>
              </a:tr>
              <a:tr h="321752">
                <a:tc>
                  <a:txBody>
                    <a:bodyPr/>
                    <a:lstStyle/>
                    <a:p>
                      <a:r>
                        <a:rPr lang="en-US" sz="1400" b="1" i="1" dirty="0" smtClean="0">
                          <a:latin typeface="Raleway" panose="020B0604020202020204" charset="0"/>
                        </a:rPr>
                        <a:t>n </a:t>
                      </a:r>
                      <a:r>
                        <a:rPr lang="en-US" sz="1400" b="1" i="0" dirty="0" smtClean="0">
                          <a:latin typeface="Raleway" panose="020B0604020202020204" charset="0"/>
                        </a:rPr>
                        <a:t>total</a:t>
                      </a:r>
                      <a:endParaRPr lang="en-US" sz="1400" b="1" i="1"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dirty="0" smtClean="0">
                          <a:latin typeface="Raleway" panose="020B0604020202020204" charset="0"/>
                        </a:rPr>
                        <a:t>367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latin typeface="Raleway" panose="020B0604020202020204" charset="0"/>
                        </a:rPr>
                        <a:t>59</a:t>
                      </a:r>
                      <a:endParaRPr lang="en-US" sz="1200" b="1" dirty="0">
                        <a:latin typeface="Raleway" panose="020B06040202020202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b="1" dirty="0" smtClean="0">
                          <a:latin typeface="Raleway" panose="020B0604020202020204" charset="0"/>
                        </a:rPr>
                        <a:t>621</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3410445"/>
                  </a:ext>
                </a:extLst>
              </a:tr>
              <a:tr h="389466">
                <a:tc>
                  <a:txBody>
                    <a:bodyPr/>
                    <a:lstStyle/>
                    <a:p>
                      <a:r>
                        <a:rPr lang="en-US" sz="1400" dirty="0" smtClean="0">
                          <a:latin typeface="Raleway" panose="020B0604020202020204" charset="0"/>
                        </a:rPr>
                        <a:t>Age [avg.</a:t>
                      </a:r>
                      <a:r>
                        <a:rPr lang="en-US" sz="1400" baseline="0" dirty="0" smtClean="0">
                          <a:latin typeface="Raleway" panose="020B0604020202020204" charset="0"/>
                        </a:rPr>
                        <a:t> </a:t>
                      </a:r>
                      <a:r>
                        <a:rPr lang="en-US" sz="1400" dirty="0" smtClean="0">
                          <a:latin typeface="Raleway" panose="020B0604020202020204" charset="0"/>
                        </a:rPr>
                        <a:t>years (SD)]</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74.2 (5.68)</a:t>
                      </a:r>
                      <a:r>
                        <a:rPr lang="en-US" sz="1200" baseline="0" dirty="0" smtClean="0">
                          <a:latin typeface="Raleway" panose="020B0604020202020204" charset="0"/>
                        </a:rPr>
                        <a:t> </a:t>
                      </a:r>
                      <a:endParaRPr lang="en-US" sz="120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71.7</a:t>
                      </a:r>
                      <a:r>
                        <a:rPr lang="en-US" sz="1200" baseline="0" dirty="0" smtClean="0">
                          <a:latin typeface="Raleway" panose="020B0604020202020204" charset="0"/>
                        </a:rPr>
                        <a:t> (4.15)</a:t>
                      </a:r>
                      <a:r>
                        <a:rPr lang="en-US" sz="1200" dirty="0" smtClean="0">
                          <a:latin typeface="Raleway" panose="020B0604020202020204" charset="0"/>
                        </a:rPr>
                        <a:t> (PET)/</a:t>
                      </a:r>
                    </a:p>
                    <a:p>
                      <a:pPr algn="ctr"/>
                      <a:r>
                        <a:rPr lang="en-US" sz="1200" dirty="0" smtClean="0">
                          <a:latin typeface="Raleway" panose="020B0604020202020204" charset="0"/>
                        </a:rPr>
                        <a:t>70.4 (4.17) (MRI)</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smtClean="0">
                          <a:latin typeface="Raleway" panose="020B0604020202020204" charset="0"/>
                        </a:rPr>
                        <a:t>72.5</a:t>
                      </a:r>
                      <a:r>
                        <a:rPr lang="en-US" sz="1200" baseline="0" dirty="0" smtClean="0">
                          <a:latin typeface="Raleway" panose="020B0604020202020204" charset="0"/>
                        </a:rPr>
                        <a:t> (7.52)</a:t>
                      </a:r>
                      <a:endParaRPr lang="en-US" sz="1200" dirty="0" smtClean="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9810509"/>
                  </a:ext>
                </a:extLst>
              </a:tr>
              <a:tr h="347134">
                <a:tc>
                  <a:txBody>
                    <a:bodyPr/>
                    <a:lstStyle/>
                    <a:p>
                      <a:r>
                        <a:rPr lang="en-US" sz="1400" dirty="0" smtClean="0">
                          <a:latin typeface="Raleway" panose="020B0604020202020204" charset="0"/>
                        </a:rPr>
                        <a:t>Sex</a:t>
                      </a:r>
                      <a:r>
                        <a:rPr lang="en-US" sz="1400" baseline="0" dirty="0" smtClean="0">
                          <a:latin typeface="Raleway" panose="020B0604020202020204" charset="0"/>
                        </a:rPr>
                        <a:t> (F/M)</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196/183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35/24</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264/355</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16261662"/>
                  </a:ext>
                </a:extLst>
              </a:tr>
              <a:tr h="389466">
                <a:tc>
                  <a:txBody>
                    <a:bodyPr/>
                    <a:lstStyle/>
                    <a:p>
                      <a:r>
                        <a:rPr lang="en-US" sz="1400" dirty="0" smtClean="0">
                          <a:latin typeface="Raleway" panose="020B0604020202020204" charset="0"/>
                        </a:rPr>
                        <a:t>MMSE [avg.</a:t>
                      </a:r>
                      <a:r>
                        <a:rPr lang="en-US" sz="1400" baseline="0" dirty="0" smtClean="0">
                          <a:latin typeface="Raleway" panose="020B0604020202020204" charset="0"/>
                        </a:rPr>
                        <a:t> score]</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29</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29</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28</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35721869"/>
                  </a:ext>
                </a:extLst>
              </a:tr>
              <a:tr h="441917">
                <a:tc>
                  <a:txBody>
                    <a:bodyPr/>
                    <a:lstStyle/>
                    <a:p>
                      <a:r>
                        <a:rPr lang="en-US" sz="1400" dirty="0" smtClean="0">
                          <a:latin typeface="Raleway" panose="020B0604020202020204" charset="0"/>
                        </a:rPr>
                        <a:t>Education [avg. years]</a:t>
                      </a:r>
                      <a:endParaRPr lang="en-US" sz="1400" dirty="0">
                        <a:latin typeface="Raleway" panose="020B060402020202020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latin typeface="Raleway" panose="020B0604020202020204" charset="0"/>
                        </a:rPr>
                        <a:t>16</a:t>
                      </a:r>
                      <a:endParaRPr lang="en-US" sz="1200" dirty="0">
                        <a:latin typeface="Raleway" panose="020B060402020202020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686363"/>
                  </a:ext>
                </a:extLst>
              </a:tr>
            </a:tbl>
          </a:graphicData>
        </a:graphic>
      </p:graphicFrame>
      <p:sp>
        <p:nvSpPr>
          <p:cNvPr id="3" name="Titel 2"/>
          <p:cNvSpPr>
            <a:spLocks noGrp="1"/>
          </p:cNvSpPr>
          <p:nvPr>
            <p:ph type="title"/>
          </p:nvPr>
        </p:nvSpPr>
        <p:spPr/>
        <p:txBody>
          <a:bodyPr/>
          <a:lstStyle/>
          <a:p>
            <a:r>
              <a:rPr lang="en-US" dirty="0" smtClean="0"/>
              <a:t>Participants</a:t>
            </a:r>
            <a:endParaRPr lang="en-US" dirty="0"/>
          </a:p>
        </p:txBody>
      </p:sp>
      <p:pic>
        <p:nvPicPr>
          <p:cNvPr id="23" name="Grafik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0538" y="2745306"/>
            <a:ext cx="466712" cy="305585"/>
          </a:xfrm>
          <a:prstGeom prst="rect">
            <a:avLst/>
          </a:prstGeom>
        </p:spPr>
      </p:pic>
      <p:pic>
        <p:nvPicPr>
          <p:cNvPr id="26" name="Grafik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0158" y="2745307"/>
            <a:ext cx="578713" cy="317103"/>
          </a:xfrm>
          <a:prstGeom prst="rect">
            <a:avLst/>
          </a:prstGeom>
        </p:spPr>
      </p:pic>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1779" y="2745307"/>
            <a:ext cx="466712" cy="305585"/>
          </a:xfrm>
          <a:prstGeom prst="rect">
            <a:avLst/>
          </a:prstGeom>
        </p:spPr>
      </p:pic>
      <p:pic>
        <p:nvPicPr>
          <p:cNvPr id="1026" name="Picture 2" descr="Population vs Sample"/>
          <p:cNvPicPr>
            <a:picLocks noChangeAspect="1" noChangeArrowheads="1"/>
          </p:cNvPicPr>
          <p:nvPr/>
        </p:nvPicPr>
        <p:blipFill rotWithShape="1">
          <a:blip r:embed="rId5">
            <a:extLst>
              <a:ext uri="{28A0092B-C50C-407E-A947-70E740481C1C}">
                <a14:useLocalDpi xmlns:a14="http://schemas.microsoft.com/office/drawing/2010/main" val="0"/>
              </a:ext>
            </a:extLst>
          </a:blip>
          <a:srcRect l="59133" t="32896" r="3862" b="15595"/>
          <a:stretch/>
        </p:blipFill>
        <p:spPr bwMode="auto">
          <a:xfrm>
            <a:off x="9889310" y="4444767"/>
            <a:ext cx="2092960" cy="163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60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Pre-Processing</a:t>
            </a:r>
            <a:endParaRPr lang="en-US" dirty="0"/>
          </a:p>
        </p:txBody>
      </p:sp>
      <p:pic>
        <p:nvPicPr>
          <p:cNvPr id="4" name="Inhaltsplatzhalter 21"/>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l="51758" t="34915" r="27618" b="31305"/>
          <a:stretch/>
        </p:blipFill>
        <p:spPr>
          <a:xfrm>
            <a:off x="714794" y="4053088"/>
            <a:ext cx="1122949" cy="1491915"/>
          </a:xfrm>
          <a:prstGeom prst="rect">
            <a:avLst/>
          </a:prstGeom>
        </p:spPr>
      </p:pic>
      <p:pic>
        <p:nvPicPr>
          <p:cNvPr id="5" name="Grafik 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56920" y="2393437"/>
            <a:ext cx="1038894" cy="1283533"/>
          </a:xfrm>
          <a:prstGeom prst="rect">
            <a:avLst/>
          </a:prstGeom>
          <a:ln>
            <a:noFill/>
          </a:ln>
          <a:effectLst/>
        </p:spPr>
      </p:pic>
      <p:sp>
        <p:nvSpPr>
          <p:cNvPr id="6" name="Textfeld 5"/>
          <p:cNvSpPr txBox="1"/>
          <p:nvPr/>
        </p:nvSpPr>
        <p:spPr>
          <a:xfrm>
            <a:off x="675640" y="4611085"/>
            <a:ext cx="1201255" cy="400110"/>
          </a:xfrm>
          <a:prstGeom prst="rect">
            <a:avLst/>
          </a:prstGeom>
          <a:noFill/>
        </p:spPr>
        <p:txBody>
          <a:bodyPr wrap="square" rtlCol="0">
            <a:spAutoFit/>
          </a:bodyPr>
          <a:lstStyle/>
          <a:p>
            <a:pPr algn="ctr"/>
            <a:r>
              <a:rPr lang="en-US" sz="2000" b="1" dirty="0" smtClean="0"/>
              <a:t>FDG-PET</a:t>
            </a:r>
            <a:endParaRPr lang="en-US" sz="2000" b="1" dirty="0"/>
          </a:p>
        </p:txBody>
      </p:sp>
      <p:sp>
        <p:nvSpPr>
          <p:cNvPr id="7" name="Textfeld 6"/>
          <p:cNvSpPr txBox="1"/>
          <p:nvPr/>
        </p:nvSpPr>
        <p:spPr>
          <a:xfrm>
            <a:off x="740595" y="2847242"/>
            <a:ext cx="1055219" cy="400110"/>
          </a:xfrm>
          <a:prstGeom prst="rect">
            <a:avLst/>
          </a:prstGeom>
          <a:noFill/>
        </p:spPr>
        <p:txBody>
          <a:bodyPr wrap="square" rtlCol="0">
            <a:spAutoFit/>
          </a:bodyPr>
          <a:lstStyle/>
          <a:p>
            <a:pPr algn="ctr"/>
            <a:r>
              <a:rPr lang="en-US" sz="2000" b="1" dirty="0" smtClean="0"/>
              <a:t>MRI</a:t>
            </a:r>
            <a:endParaRPr lang="en-US" sz="2000" b="1" dirty="0"/>
          </a:p>
        </p:txBody>
      </p:sp>
      <p:sp>
        <p:nvSpPr>
          <p:cNvPr id="8" name="Textfeld 7"/>
          <p:cNvSpPr txBox="1"/>
          <p:nvPr/>
        </p:nvSpPr>
        <p:spPr>
          <a:xfrm>
            <a:off x="1834968" y="2665870"/>
            <a:ext cx="1381760" cy="738664"/>
          </a:xfrm>
          <a:prstGeom prst="rect">
            <a:avLst/>
          </a:prstGeom>
          <a:noFill/>
        </p:spPr>
        <p:txBody>
          <a:bodyPr wrap="square" rtlCol="0">
            <a:spAutoFit/>
          </a:bodyPr>
          <a:lstStyle/>
          <a:p>
            <a:r>
              <a:rPr lang="en-US" sz="1400" dirty="0" smtClean="0">
                <a:latin typeface="Raleway" panose="020B0604020202020204"/>
              </a:rPr>
              <a:t>Mean gray matter volume (CAT)</a:t>
            </a:r>
            <a:endParaRPr lang="en-US" sz="1400" dirty="0">
              <a:latin typeface="Raleway" panose="020B0604020202020204"/>
            </a:endParaRPr>
          </a:p>
        </p:txBody>
      </p:sp>
      <p:sp>
        <p:nvSpPr>
          <p:cNvPr id="9" name="Textfeld 8"/>
          <p:cNvSpPr txBox="1"/>
          <p:nvPr/>
        </p:nvSpPr>
        <p:spPr>
          <a:xfrm>
            <a:off x="1834968" y="4429713"/>
            <a:ext cx="1381760" cy="738664"/>
          </a:xfrm>
          <a:prstGeom prst="rect">
            <a:avLst/>
          </a:prstGeom>
          <a:noFill/>
        </p:spPr>
        <p:txBody>
          <a:bodyPr wrap="square" rtlCol="0">
            <a:spAutoFit/>
          </a:bodyPr>
          <a:lstStyle/>
          <a:p>
            <a:r>
              <a:rPr lang="en-US" sz="1400" dirty="0" smtClean="0">
                <a:latin typeface="Raleway" panose="020B0604020202020204"/>
              </a:rPr>
              <a:t>Standardized uptake value ratio (SPM12)</a:t>
            </a:r>
            <a:endParaRPr lang="en-US" sz="1400" dirty="0">
              <a:latin typeface="Raleway" panose="020B0604020202020204"/>
            </a:endParaRPr>
          </a:p>
        </p:txBody>
      </p:sp>
      <p:pic>
        <p:nvPicPr>
          <p:cNvPr id="10" name="Grafik 9"/>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3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967285" y="2847242"/>
            <a:ext cx="1938515" cy="1384221"/>
          </a:xfrm>
          <a:prstGeom prst="rect">
            <a:avLst/>
          </a:prstGeom>
        </p:spPr>
      </p:pic>
      <p:sp>
        <p:nvSpPr>
          <p:cNvPr id="12" name="Textfeld 11"/>
          <p:cNvSpPr txBox="1"/>
          <p:nvPr/>
        </p:nvSpPr>
        <p:spPr>
          <a:xfrm>
            <a:off x="4818399" y="4672045"/>
            <a:ext cx="2236286" cy="523220"/>
          </a:xfrm>
          <a:prstGeom prst="rect">
            <a:avLst/>
          </a:prstGeom>
          <a:noFill/>
        </p:spPr>
        <p:txBody>
          <a:bodyPr wrap="square" rtlCol="0">
            <a:spAutoFit/>
          </a:bodyPr>
          <a:lstStyle/>
          <a:p>
            <a:pPr algn="ctr"/>
            <a:r>
              <a:rPr lang="en-US" sz="1400" dirty="0" smtClean="0">
                <a:latin typeface="Raleway" panose="020B0604020202020204"/>
              </a:rPr>
              <a:t>216 cortical and subcortical brain regions</a:t>
            </a:r>
            <a:endParaRPr lang="en-US" sz="1400" dirty="0">
              <a:latin typeface="Raleway" panose="020B0604020202020204"/>
            </a:endParaRPr>
          </a:p>
        </p:txBody>
      </p:sp>
      <p:pic>
        <p:nvPicPr>
          <p:cNvPr id="13" name="Grafik 12"/>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087662" y="2375725"/>
            <a:ext cx="2266138" cy="2266138"/>
          </a:xfrm>
          <a:prstGeom prst="rect">
            <a:avLst/>
          </a:prstGeom>
        </p:spPr>
      </p:pic>
      <p:sp>
        <p:nvSpPr>
          <p:cNvPr id="14" name="Textfeld 13"/>
          <p:cNvSpPr txBox="1"/>
          <p:nvPr/>
        </p:nvSpPr>
        <p:spPr>
          <a:xfrm>
            <a:off x="5506850" y="3235438"/>
            <a:ext cx="1381760" cy="523220"/>
          </a:xfrm>
          <a:prstGeom prst="rect">
            <a:avLst/>
          </a:prstGeom>
          <a:noFill/>
        </p:spPr>
        <p:txBody>
          <a:bodyPr wrap="square" rtlCol="0">
            <a:spAutoFit/>
          </a:bodyPr>
          <a:lstStyle/>
          <a:p>
            <a:r>
              <a:rPr lang="en-US" sz="2800" b="1" dirty="0" smtClean="0">
                <a:latin typeface="Raleway" panose="020B0604020202020204"/>
              </a:rPr>
              <a:t>216</a:t>
            </a:r>
            <a:endParaRPr lang="en-US" sz="1400" b="1" dirty="0">
              <a:latin typeface="Raleway" panose="020B0604020202020204"/>
            </a:endParaRPr>
          </a:p>
        </p:txBody>
      </p:sp>
      <p:sp>
        <p:nvSpPr>
          <p:cNvPr id="11" name="Textfeld 10"/>
          <p:cNvSpPr txBox="1"/>
          <p:nvPr/>
        </p:nvSpPr>
        <p:spPr>
          <a:xfrm>
            <a:off x="10056691" y="3203758"/>
            <a:ext cx="1381760" cy="769441"/>
          </a:xfrm>
          <a:prstGeom prst="rect">
            <a:avLst/>
          </a:prstGeom>
          <a:noFill/>
        </p:spPr>
        <p:txBody>
          <a:bodyPr wrap="square" rtlCol="0">
            <a:spAutoFit/>
          </a:bodyPr>
          <a:lstStyle/>
          <a:p>
            <a:r>
              <a:rPr lang="en-US" sz="4400" b="1" dirty="0" smtClean="0">
                <a:latin typeface="Raleway" panose="020B0604020202020204"/>
              </a:rPr>
              <a:t>2</a:t>
            </a:r>
            <a:endParaRPr lang="en-US" sz="2400" b="1" dirty="0">
              <a:latin typeface="Raleway" panose="020B0604020202020204"/>
            </a:endParaRPr>
          </a:p>
        </p:txBody>
      </p:sp>
      <p:sp>
        <p:nvSpPr>
          <p:cNvPr id="15" name="Textfeld 14"/>
          <p:cNvSpPr txBox="1"/>
          <p:nvPr/>
        </p:nvSpPr>
        <p:spPr>
          <a:xfrm>
            <a:off x="9283832" y="4672045"/>
            <a:ext cx="2236286" cy="738664"/>
          </a:xfrm>
          <a:prstGeom prst="rect">
            <a:avLst/>
          </a:prstGeom>
          <a:noFill/>
        </p:spPr>
        <p:txBody>
          <a:bodyPr wrap="square" rtlCol="0">
            <a:spAutoFit/>
          </a:bodyPr>
          <a:lstStyle/>
          <a:p>
            <a:pPr algn="ctr"/>
            <a:r>
              <a:rPr lang="en-US" sz="1400" dirty="0" smtClean="0">
                <a:latin typeface="Raleway" panose="020B0604020202020204"/>
              </a:rPr>
              <a:t>2 models (SVR &amp; RVR) with 3 tunable parameters (kernel, degree, C) each</a:t>
            </a:r>
            <a:endParaRPr lang="en-US" sz="1400" dirty="0">
              <a:latin typeface="Raleway" panose="020B0604020202020204"/>
            </a:endParaRPr>
          </a:p>
        </p:txBody>
      </p:sp>
    </p:spTree>
    <p:extLst>
      <p:ext uri="{BB962C8B-B14F-4D97-AF65-F5344CB8AC3E}">
        <p14:creationId xmlns:p14="http://schemas.microsoft.com/office/powerpoint/2010/main" val="212586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1"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586154" y="6365631"/>
            <a:ext cx="2790092" cy="492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feld 1"/>
          <p:cNvSpPr txBox="1"/>
          <p:nvPr/>
        </p:nvSpPr>
        <p:spPr>
          <a:xfrm>
            <a:off x="2174240" y="5971629"/>
            <a:ext cx="7373273" cy="769441"/>
          </a:xfrm>
          <a:prstGeom prst="rect">
            <a:avLst/>
          </a:prstGeom>
          <a:noFill/>
        </p:spPr>
        <p:txBody>
          <a:bodyPr wrap="square" rtlCol="0">
            <a:spAutoFit/>
          </a:bodyPr>
          <a:lstStyle/>
          <a:p>
            <a:pPr algn="just"/>
            <a:r>
              <a:rPr lang="en-US" sz="1100" b="1" dirty="0" smtClean="0"/>
              <a:t>Figure 1. Pipeline for brain age prediction using nested cross-validation. </a:t>
            </a:r>
            <a:r>
              <a:rPr lang="en-US" sz="1100" dirty="0" smtClean="0"/>
              <a:t>(1) Outliers are excluded from the training set. (2) Training data is divided into five training/validation folds. (3) Cross-validation yields the final model for brain age prediction. (4) BPAD is used for bias correction. (5) Final model is used to yield predictions for test sets. (6) Bias-correction parameters are applied to test sets. BPA = brain-predicted age; CA = chronological age, BPAD = brain-predicted age difference.</a:t>
            </a:r>
            <a:endParaRPr lang="en-US" sz="1100" dirty="0"/>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0546" y="19969"/>
            <a:ext cx="7286967" cy="5951660"/>
          </a:xfrm>
          <a:prstGeom prst="rect">
            <a:avLst/>
          </a:prstGeom>
          <a:ln>
            <a:solidFill>
              <a:schemeClr val="tx1"/>
            </a:solidFill>
          </a:ln>
        </p:spPr>
      </p:pic>
      <p:pic>
        <p:nvPicPr>
          <p:cNvPr id="5" name="Grafik 4"/>
          <p:cNvPicPr>
            <a:picLocks noChangeAspect="1"/>
          </p:cNvPicPr>
          <p:nvPr/>
        </p:nvPicPr>
        <p:blipFill rotWithShape="1">
          <a:blip r:embed="rId3" cstate="print">
            <a:extLst>
              <a:ext uri="{28A0092B-C50C-407E-A947-70E740481C1C}">
                <a14:useLocalDpi xmlns:a14="http://schemas.microsoft.com/office/drawing/2010/main" val="0"/>
              </a:ext>
            </a:extLst>
          </a:blip>
          <a:srcRect l="48451" t="97225" r="26033" b="727"/>
          <a:stretch/>
        </p:blipFill>
        <p:spPr>
          <a:xfrm>
            <a:off x="5784676" y="5809115"/>
            <a:ext cx="1859280" cy="121919"/>
          </a:xfrm>
          <a:prstGeom prst="rect">
            <a:avLst/>
          </a:prstGeom>
          <a:ln>
            <a:noFill/>
          </a:ln>
        </p:spPr>
      </p:pic>
      <p:sp>
        <p:nvSpPr>
          <p:cNvPr id="6" name="Pfeil nach rechts 5"/>
          <p:cNvSpPr/>
          <p:nvPr/>
        </p:nvSpPr>
        <p:spPr>
          <a:xfrm>
            <a:off x="9437913" y="4397829"/>
            <a:ext cx="576943" cy="315685"/>
          </a:xfrm>
          <a:prstGeom prst="rightArrow">
            <a:avLst>
              <a:gd name="adj1" fmla="val 50000"/>
              <a:gd name="adj2" fmla="val 77586"/>
            </a:avLst>
          </a:prstGeom>
          <a:solidFill>
            <a:srgbClr val="EEF4FB"/>
          </a:solidFill>
          <a:ln>
            <a:solidFill>
              <a:srgbClr val="9DB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10014856" y="4397829"/>
            <a:ext cx="1959430" cy="400110"/>
          </a:xfrm>
          <a:prstGeom prst="rect">
            <a:avLst/>
          </a:prstGeom>
          <a:noFill/>
        </p:spPr>
        <p:txBody>
          <a:bodyPr wrap="square" rtlCol="0">
            <a:spAutoFit/>
          </a:bodyPr>
          <a:lstStyle/>
          <a:p>
            <a:r>
              <a:rPr lang="en-US" sz="1000" b="1" dirty="0" smtClean="0"/>
              <a:t>Five predictions per individual in </a:t>
            </a:r>
            <a:r>
              <a:rPr lang="en-US" sz="1000" b="1" dirty="0" err="1" smtClean="0"/>
              <a:t>CN_Validation</a:t>
            </a:r>
            <a:r>
              <a:rPr lang="en-US" sz="1000" b="1" dirty="0" smtClean="0"/>
              <a:t> and MCI Set</a:t>
            </a:r>
            <a:endParaRPr lang="en-US" sz="1000" b="1" dirty="0"/>
          </a:p>
        </p:txBody>
      </p:sp>
    </p:spTree>
    <p:extLst>
      <p:ext uri="{BB962C8B-B14F-4D97-AF65-F5344CB8AC3E}">
        <p14:creationId xmlns:p14="http://schemas.microsoft.com/office/powerpoint/2010/main" val="5562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26" presetClass="emph" presetSubtype="0" fill="hold" grpId="1" nodeType="afterEffect">
                                  <p:stCondLst>
                                    <p:cond delay="0"/>
                                  </p:stCondLst>
                                  <p:childTnLst>
                                    <p:animEffect transition="out" filter="fade">
                                      <p:cBhvr>
                                        <p:cTn id="16" dur="500" tmFilter="0, 0; .2, .5; .8, .5; 1, 0"/>
                                        <p:tgtEl>
                                          <p:spTgt spid="7"/>
                                        </p:tgtEl>
                                      </p:cBhvr>
                                    </p:animEffect>
                                    <p:animScale>
                                      <p:cBhvr>
                                        <p:cTn id="1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Lst>
  </p:timing>
</p:sld>
</file>

<file path=ppt/theme/theme1.xml><?xml version="1.0" encoding="utf-8"?>
<a:theme xmlns:a="http://schemas.openxmlformats.org/drawingml/2006/main" name="UKK_Blau_16zu9_005_160118">
  <a:themeElements>
    <a:clrScheme name="UKK - Colors">
      <a:dk1>
        <a:srgbClr val="000000"/>
      </a:dk1>
      <a:lt1>
        <a:srgbClr val="FFFFFF"/>
      </a:lt1>
      <a:dk2>
        <a:srgbClr val="009BDC"/>
      </a:dk2>
      <a:lt2>
        <a:srgbClr val="B1B2B3"/>
      </a:lt2>
      <a:accent1>
        <a:srgbClr val="009BDC"/>
      </a:accent1>
      <a:accent2>
        <a:srgbClr val="0F2D64"/>
      </a:accent2>
      <a:accent3>
        <a:srgbClr val="999999"/>
      </a:accent3>
      <a:accent4>
        <a:srgbClr val="E3E4E5"/>
      </a:accent4>
      <a:accent5>
        <a:srgbClr val="A2CCEE"/>
      </a:accent5>
      <a:accent6>
        <a:srgbClr val="FA9637"/>
      </a:accent6>
      <a:hlink>
        <a:srgbClr val="009BDC"/>
      </a:hlink>
      <a:folHlink>
        <a:srgbClr val="0F2D64"/>
      </a:folHlink>
    </a:clrScheme>
    <a:fontScheme name="UKK - Font">
      <a:majorFont>
        <a:latin typeface="Calibri Light"/>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KK_Blau_16zu9_005_160118">
  <a:themeElements>
    <a:clrScheme name="UKK - Colors">
      <a:dk1>
        <a:srgbClr val="000000"/>
      </a:dk1>
      <a:lt1>
        <a:srgbClr val="FFFFFF"/>
      </a:lt1>
      <a:dk2>
        <a:srgbClr val="009BDC"/>
      </a:dk2>
      <a:lt2>
        <a:srgbClr val="B1B2B3"/>
      </a:lt2>
      <a:accent1>
        <a:srgbClr val="009BDC"/>
      </a:accent1>
      <a:accent2>
        <a:srgbClr val="0F2D64"/>
      </a:accent2>
      <a:accent3>
        <a:srgbClr val="999999"/>
      </a:accent3>
      <a:accent4>
        <a:srgbClr val="E3E4E5"/>
      </a:accent4>
      <a:accent5>
        <a:srgbClr val="A2CCEE"/>
      </a:accent5>
      <a:accent6>
        <a:srgbClr val="FA9637"/>
      </a:accent6>
      <a:hlink>
        <a:srgbClr val="009BDC"/>
      </a:hlink>
      <a:folHlink>
        <a:srgbClr val="0F2D64"/>
      </a:folHlink>
    </a:clrScheme>
    <a:fontScheme name="UKK - Font">
      <a:majorFont>
        <a:latin typeface="Calibri Light"/>
        <a:ea typeface=""/>
        <a:cs typeface=""/>
      </a:majorFont>
      <a:minorFont>
        <a:latin typeface="Calibri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UK_DZNE_CMMC</Template>
  <TotalTime>0</TotalTime>
  <Words>3699</Words>
  <Application>Microsoft Office PowerPoint</Application>
  <PresentationFormat>Breitbild</PresentationFormat>
  <Paragraphs>400</Paragraphs>
  <Slides>25</Slides>
  <Notes>23</Notes>
  <HiddenSlides>0</HiddenSlides>
  <MMClips>0</MMClips>
  <ScaleCrop>false</ScaleCrop>
  <HeadingPairs>
    <vt:vector size="6" baseType="variant">
      <vt:variant>
        <vt:lpstr>Verwendete Schriftarten</vt:lpstr>
      </vt:variant>
      <vt:variant>
        <vt:i4>10</vt:i4>
      </vt:variant>
      <vt:variant>
        <vt:lpstr>Design</vt:lpstr>
      </vt:variant>
      <vt:variant>
        <vt:i4>2</vt:i4>
      </vt:variant>
      <vt:variant>
        <vt:lpstr>Folientitel</vt:lpstr>
      </vt:variant>
      <vt:variant>
        <vt:i4>25</vt:i4>
      </vt:variant>
    </vt:vector>
  </HeadingPairs>
  <TitlesOfParts>
    <vt:vector size="37" baseType="lpstr">
      <vt:lpstr>Arial</vt:lpstr>
      <vt:lpstr>Arial Rounded MT Bold</vt:lpstr>
      <vt:lpstr>Calibri</vt:lpstr>
      <vt:lpstr>Calibri Light</vt:lpstr>
      <vt:lpstr>Cambria Math</vt:lpstr>
      <vt:lpstr>Courier New</vt:lpstr>
      <vt:lpstr>Helvetica</vt:lpstr>
      <vt:lpstr>Lato</vt:lpstr>
      <vt:lpstr>Raleway</vt:lpstr>
      <vt:lpstr>Wingdings</vt:lpstr>
      <vt:lpstr>UKK_Blau_16zu9_005_160118</vt:lpstr>
      <vt:lpstr>1_UKK_Blau_16zu9_005_160118</vt:lpstr>
      <vt:lpstr>Associations of Brain-Predicted Age and Risk of Alzheimer’s Disease Depend on Disease Stage and Modality</vt:lpstr>
      <vt:lpstr>PowerPoint-Präsentation</vt:lpstr>
      <vt:lpstr>A biological definition of brain age</vt:lpstr>
      <vt:lpstr>Brain-predicted age &amp; BPAD</vt:lpstr>
      <vt:lpstr>Brain age can have various clinical functions</vt:lpstr>
      <vt:lpstr>Research aims</vt:lpstr>
      <vt:lpstr>Participants</vt:lpstr>
      <vt:lpstr>Pre-Processing</vt:lpstr>
      <vt:lpstr>PowerPoint-Präsentation</vt:lpstr>
      <vt:lpstr>Precision in brain age prediction is comparable across FDG and MRI</vt:lpstr>
      <vt:lpstr>Brain Regions for Prediction of Brain Age are Different between FDG-PET and MRI</vt:lpstr>
      <vt:lpstr>PowerPoint-Präsentation</vt:lpstr>
      <vt:lpstr>PowerPoint-Präsentation</vt:lpstr>
      <vt:lpstr>Higher MRI-BPAD is associated with worse cognitive performance in CN</vt:lpstr>
      <vt:lpstr>Higher BPAD (esp. FDG) is associated with lower CSF Aβ levels</vt:lpstr>
      <vt:lpstr>PowerPoint-Präsentation</vt:lpstr>
      <vt:lpstr>PowerPoint-Präsentation</vt:lpstr>
      <vt:lpstr>Higher BPAD (esp. MRI) is associated with worse cognitive performance in MCI</vt:lpstr>
      <vt:lpstr>Higher BPAD (esp. MRI) is associated with more neuropathology in MCI</vt:lpstr>
      <vt:lpstr>Higher BPAD predicts conversion to Alzheimer’s disease in MCI</vt:lpstr>
      <vt:lpstr>And the winner is…</vt:lpstr>
      <vt:lpstr>PowerPoint-Präsentation</vt:lpstr>
      <vt:lpstr>Bias Correction</vt:lpstr>
      <vt:lpstr>Across Models…</vt:lpstr>
      <vt:lpstr>Across Models…</vt:lpstr>
    </vt:vector>
  </TitlesOfParts>
  <Company>Universitätsklinikum Köln (AöR)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Elena Doering</dc:creator>
  <cp:lastModifiedBy>Elena Doering</cp:lastModifiedBy>
  <cp:revision>270</cp:revision>
  <dcterms:created xsi:type="dcterms:W3CDTF">2022-01-13T10:58:10Z</dcterms:created>
  <dcterms:modified xsi:type="dcterms:W3CDTF">2022-04-12T18:44:07Z</dcterms:modified>
</cp:coreProperties>
</file>